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9" r:id="rId3"/>
    <p:sldId id="260" r:id="rId5"/>
    <p:sldId id="261" r:id="rId6"/>
    <p:sldId id="275" r:id="rId7"/>
    <p:sldId id="262" r:id="rId8"/>
    <p:sldId id="268" r:id="rId9"/>
    <p:sldId id="264" r:id="rId10"/>
    <p:sldId id="273" r:id="rId11"/>
    <p:sldId id="263" r:id="rId12"/>
    <p:sldId id="278" r:id="rId13"/>
    <p:sldId id="265" r:id="rId14"/>
    <p:sldId id="346" r:id="rId15"/>
    <p:sldId id="354" r:id="rId16"/>
    <p:sldId id="347" r:id="rId17"/>
    <p:sldId id="355" r:id="rId18"/>
    <p:sldId id="348" r:id="rId19"/>
    <p:sldId id="349" r:id="rId20"/>
    <p:sldId id="350" r:id="rId21"/>
    <p:sldId id="351" r:id="rId22"/>
    <p:sldId id="352" r:id="rId23"/>
    <p:sldId id="353" r:id="rId24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538C"/>
    <a:srgbClr val="4A9CCB"/>
    <a:srgbClr val="41CBC6"/>
    <a:srgbClr val="4B73A8"/>
    <a:srgbClr val="C4C4C4"/>
    <a:srgbClr val="93CDDD"/>
    <a:srgbClr val="77933C"/>
    <a:srgbClr val="8EB4E3"/>
    <a:srgbClr val="604A7B"/>
    <a:srgbClr val="DFD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8" y="462"/>
      </p:cViewPr>
      <p:guideLst>
        <p:guide orient="horz" pos="335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1"/>
      <c:tx>
        <c:rich>
          <a:bodyPr/>
          <a:lstStyle/>
          <a:p>
            <a:pPr>
              <a:defRPr/>
            </a:pPr>
          </a:p>
        </c:rich>
      </c:tx>
    </c:title>
    <c:autoTitleDeleted val="0"/>
    <c:plotArea>
      <c:layout>
        <c:manualLayout>
          <c:layoutTarget val="inner"/>
          <c:xMode val="edge"/>
          <c:yMode val="edge"/>
          <c:x val="0.005"/>
          <c:y val="0.005"/>
          <c:w val="1"/>
          <c:h val="1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C4C4C4"/>
            </a:solidFill>
            <a:ln w="12700" cap="flat">
              <a:noFill/>
              <a:miter lim="400000"/>
            </a:ln>
            <a:effectLst/>
          </c:spPr>
          <c:explosion val="0"/>
          <c:dPt>
            <c:idx val="1"/>
            <c:bubble3D val="0"/>
            <c:spPr>
              <a:solidFill>
                <a:srgbClr val="41CBC6"/>
              </a:solidFill>
              <a:ln w="12700" cap="flat">
                <a:noFill/>
                <a:miter lim="400000"/>
              </a:ln>
              <a:effectLst/>
            </c:spPr>
          </c:dPt>
          <c:dLbls>
            <c:delete val="1"/>
          </c:dLbls>
          <c:cat>
            <c:numRef>
              <c:f>Sheet1!$B$1:$C$1</c:f>
              <c:numCache>
                <c:formatCode>General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96.71</c:v>
                </c:pt>
                <c:pt idx="1">
                  <c:v>3.29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lang="zh-CN">
          <a:latin typeface="Arial" panose="020B0604020202020204" pitchFamily="34" charset="0"/>
          <a:ea typeface="微软雅黑" panose="020B0503020204020204" charset="-122"/>
          <a:cs typeface="+mn-ea"/>
          <a:sym typeface="Arial" panose="020B0604020202020204" pitchFamily="34" charset="0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1"/>
      <c:tx>
        <c:rich>
          <a:bodyPr/>
          <a:lstStyle/>
          <a:p>
            <a:pPr>
              <a:defRPr/>
            </a:pPr>
          </a:p>
        </c:rich>
      </c:tx>
    </c:title>
    <c:autoTitleDeleted val="0"/>
    <c:plotArea>
      <c:layout>
        <c:manualLayout>
          <c:layoutTarget val="inner"/>
          <c:xMode val="edge"/>
          <c:yMode val="edge"/>
          <c:x val="0.005"/>
          <c:y val="0.005"/>
          <c:w val="1"/>
          <c:h val="1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C4C4C4"/>
            </a:solidFill>
            <a:ln w="12700" cap="flat">
              <a:noFill/>
              <a:miter lim="400000"/>
            </a:ln>
            <a:effectLst/>
          </c:spPr>
          <c:explosion val="0"/>
          <c:dPt>
            <c:idx val="1"/>
            <c:bubble3D val="0"/>
            <c:spPr>
              <a:solidFill>
                <a:srgbClr val="4B73A8"/>
              </a:solidFill>
              <a:ln w="12700" cap="flat">
                <a:noFill/>
                <a:miter lim="400000"/>
              </a:ln>
              <a:effectLst/>
            </c:spPr>
          </c:dPt>
          <c:dLbls>
            <c:delete val="1"/>
          </c:dLbls>
          <c:cat>
            <c:numRef>
              <c:f>Sheet1!$B$1:$C$1</c:f>
              <c:numCache>
                <c:formatCode>General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53.79</c:v>
                </c:pt>
                <c:pt idx="1">
                  <c:v>46.21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lang="zh-CN">
          <a:latin typeface="Arial" panose="020B0604020202020204" pitchFamily="34" charset="0"/>
          <a:ea typeface="微软雅黑" panose="020B0503020204020204" charset="-122"/>
          <a:cs typeface="+mn-ea"/>
          <a:sym typeface="Arial" panose="020B0604020202020204" pitchFamily="34" charset="0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1"/>
      <c:tx>
        <c:rich>
          <a:bodyPr/>
          <a:lstStyle/>
          <a:p>
            <a:pPr>
              <a:defRPr/>
            </a:pPr>
          </a:p>
        </c:rich>
      </c:tx>
    </c:title>
    <c:autoTitleDeleted val="0"/>
    <c:plotArea>
      <c:layout>
        <c:manualLayout>
          <c:layoutTarget val="inner"/>
          <c:xMode val="edge"/>
          <c:yMode val="edge"/>
          <c:x val="0.005"/>
          <c:y val="0.005"/>
          <c:w val="1"/>
          <c:h val="1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C4C4C4"/>
            </a:solidFill>
            <a:ln w="12700" cap="flat">
              <a:noFill/>
              <a:miter lim="400000"/>
            </a:ln>
            <a:effectLst/>
          </c:spPr>
          <c:explosion val="0"/>
          <c:dPt>
            <c:idx val="1"/>
            <c:bubble3D val="0"/>
            <c:spPr>
              <a:solidFill>
                <a:srgbClr val="5A538C"/>
              </a:solidFill>
              <a:ln w="12700" cap="flat">
                <a:noFill/>
                <a:miter lim="400000"/>
              </a:ln>
              <a:effectLst/>
            </c:spPr>
          </c:dPt>
          <c:dLbls>
            <c:delete val="1"/>
          </c:dLbls>
          <c:cat>
            <c:numRef>
              <c:f>Sheet1!$B$1:$C$1</c:f>
              <c:numCache>
                <c:formatCode>General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65.54</c:v>
                </c:pt>
                <c:pt idx="1">
                  <c:v>34.46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lang="zh-CN">
          <a:latin typeface="Arial" panose="020B0604020202020204" pitchFamily="34" charset="0"/>
          <a:ea typeface="微软雅黑" panose="020B0503020204020204" charset="-122"/>
          <a:cs typeface="+mn-ea"/>
          <a:sym typeface="Arial" panose="020B0604020202020204" pitchFamily="34" charset="0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1"/>
      <c:tx>
        <c:rich>
          <a:bodyPr/>
          <a:lstStyle/>
          <a:p>
            <a:pPr>
              <a:defRPr/>
            </a:pPr>
          </a:p>
        </c:rich>
      </c:tx>
    </c:title>
    <c:autoTitleDeleted val="0"/>
    <c:plotArea>
      <c:layout>
        <c:manualLayout>
          <c:layoutTarget val="inner"/>
          <c:xMode val="edge"/>
          <c:yMode val="edge"/>
          <c:x val="0.005"/>
          <c:y val="0.005"/>
          <c:w val="1"/>
          <c:h val="1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C4C4C4"/>
            </a:solidFill>
            <a:ln w="12700" cap="flat">
              <a:noFill/>
              <a:miter lim="400000"/>
            </a:ln>
            <a:effectLst/>
          </c:spPr>
          <c:explosion val="0"/>
          <c:dPt>
            <c:idx val="1"/>
            <c:bubble3D val="0"/>
            <c:spPr>
              <a:solidFill>
                <a:srgbClr val="4A9CCB"/>
              </a:solidFill>
              <a:ln w="12700" cap="flat">
                <a:noFill/>
                <a:miter lim="400000"/>
              </a:ln>
              <a:effectLst/>
            </c:spPr>
          </c:dPt>
          <c:dLbls>
            <c:delete val="1"/>
          </c:dLbls>
          <c:cat>
            <c:numRef>
              <c:f>Sheet1!$B$1:$C$1</c:f>
              <c:numCache>
                <c:formatCode>General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83.96</c:v>
                </c:pt>
                <c:pt idx="1">
                  <c:v>16.04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lang="zh-CN">
          <a:latin typeface="Arial" panose="020B0604020202020204" pitchFamily="34" charset="0"/>
          <a:ea typeface="微软雅黑" panose="020B0503020204020204" charset="-122"/>
          <a:cs typeface="+mn-ea"/>
          <a:sym typeface="Arial" panose="020B0604020202020204" pitchFamily="34" charset="0"/>
        </a:defRPr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Normal" panose="020B0400000000000000" pitchFamily="34" charset="-122"/>
              </a:defRPr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Normal" panose="020B0400000000000000" pitchFamily="34" charset="-122"/>
              </a:defRPr>
            </a:lvl1pPr>
          </a:lstStyle>
          <a:p>
            <a:fld id="{370AF924-5BD8-4F42-BEFE-3FD1A705B1CA}" type="datetimeFigureOut">
              <a:rPr lang="en-US" smtClean="0"/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Normal" panose="020B0400000000000000" pitchFamily="34" charset="-122"/>
              </a:defRPr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Normal" panose="020B0400000000000000" pitchFamily="34" charset="-122"/>
              </a:defRPr>
            </a:lvl1pPr>
          </a:lstStyle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111DE-C169-40AE-8D28-0CD40262C74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26338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zh-CN" altLang="en-US" sz="3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+mn-ea"/>
            </a:endParaRPr>
          </a:p>
          <a:p>
            <a:r>
              <a:rPr lang="en-US" altLang="zh-CN" sz="6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+mn-ea"/>
              </a:rPr>
              <a:t>ibaotu.com</a:t>
            </a:r>
            <a:endParaRPr lang="en-US" altLang="zh-CN" sz="6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1.xml"/><Relationship Id="rId4" Type="http://schemas.openxmlformats.org/officeDocument/2006/relationships/chart" Target="../charts/chart4.xml"/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.xml"/><Relationship Id="rId7" Type="http://schemas.openxmlformats.org/officeDocument/2006/relationships/slide" Target="slide16.xml"/><Relationship Id="rId6" Type="http://schemas.openxmlformats.org/officeDocument/2006/relationships/slide" Target="slide14.xml"/><Relationship Id="rId5" Type="http://schemas.openxmlformats.org/officeDocument/2006/relationships/slide" Target="slide12.xml"/><Relationship Id="rId4" Type="http://schemas.openxmlformats.org/officeDocument/2006/relationships/slide" Target="slide10.xml"/><Relationship Id="rId3" Type="http://schemas.openxmlformats.org/officeDocument/2006/relationships/slide" Target="slide6.xml"/><Relationship Id="rId2" Type="http://schemas.openxmlformats.org/officeDocument/2006/relationships/slide" Target="slide3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6.png"/><Relationship Id="rId2" Type="http://schemas.openxmlformats.org/officeDocument/2006/relationships/hyperlink" Target="http://www.ixiaowen.net/" TargetMode="External"/><Relationship Id="rId1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alphaModFix amt="3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8"/>
          <p:cNvSpPr/>
          <p:nvPr/>
        </p:nvSpPr>
        <p:spPr>
          <a:xfrm>
            <a:off x="5607970" y="1640958"/>
            <a:ext cx="3171687" cy="2069635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3" name="任意多边形 22"/>
          <p:cNvSpPr/>
          <p:nvPr/>
        </p:nvSpPr>
        <p:spPr>
          <a:xfrm>
            <a:off x="7302553" y="1253472"/>
            <a:ext cx="2253807" cy="1262130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179054" y="4197945"/>
            <a:ext cx="8238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Ebrima" panose="02000000000000000000" pitchFamily="2" charset="0"/>
              </a:rPr>
              <a:t>智慧政务解决方案</a:t>
            </a:r>
            <a:endParaRPr lang="zh-CN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Ebrima" panose="02000000000000000000" pitchFamily="2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205" y="1987779"/>
            <a:ext cx="5333607" cy="13759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2000">
        <p14:glitter pattern="hexagon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alphaModFix amt="4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17506" y="3814836"/>
            <a:ext cx="2646878" cy="830997"/>
          </a:xfrm>
          <a:prstGeom prst="rect">
            <a:avLst/>
          </a:prstGeom>
          <a:noFill/>
        </p:spPr>
        <p:txBody>
          <a:bodyPr vert="horz" wrap="none" rtlCol="0" anchor="ctr">
            <a:spAutoFit/>
          </a:bodyPr>
          <a:lstStyle/>
          <a:p>
            <a:pPr algn="ctr"/>
            <a:r>
              <a:rPr lang="zh-CN" altLang="en-US" sz="4800" b="1" dirty="0" smtClean="0">
                <a:solidFill>
                  <a:srgbClr val="5A538C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charset="-122"/>
              </a:rPr>
              <a:t>难点痛点</a:t>
            </a:r>
            <a:endParaRPr lang="zh-CN" altLang="en-US" sz="4800" b="1" dirty="0">
              <a:solidFill>
                <a:srgbClr val="5A538C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微软雅黑" panose="020B0503020204020204" charset="-122"/>
            </a:endParaRPr>
          </a:p>
        </p:txBody>
      </p:sp>
      <p:grpSp>
        <p:nvGrpSpPr>
          <p:cNvPr id="4" name="组合 7"/>
          <p:cNvGrpSpPr/>
          <p:nvPr/>
        </p:nvGrpSpPr>
        <p:grpSpPr>
          <a:xfrm>
            <a:off x="5023040" y="1569382"/>
            <a:ext cx="2498670" cy="1862048"/>
            <a:chOff x="2757770" y="2361497"/>
            <a:chExt cx="2498670" cy="1862048"/>
          </a:xfrm>
        </p:grpSpPr>
        <p:sp>
          <p:nvSpPr>
            <p:cNvPr id="5" name="TextBox 59"/>
            <p:cNvSpPr txBox="1">
              <a:spLocks noChangeArrowheads="1"/>
            </p:cNvSpPr>
            <p:nvPr/>
          </p:nvSpPr>
          <p:spPr bwMode="auto">
            <a:xfrm flipH="1">
              <a:off x="3053117" y="2361497"/>
              <a:ext cx="1845118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>
                <a:defRPr/>
              </a:pPr>
              <a:r>
                <a:rPr lang="en-US" altLang="zh-CN" sz="11500" kern="0" dirty="0">
                  <a:solidFill>
                    <a:srgbClr val="5A538C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04</a:t>
              </a:r>
              <a:endParaRPr lang="en-US" altLang="ko-KR" sz="8800" kern="0" dirty="0">
                <a:solidFill>
                  <a:srgbClr val="5A538C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2787950" y="3646240"/>
              <a:ext cx="2468490" cy="32768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9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B73A8"/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757770" y="3801706"/>
              <a:ext cx="2498670" cy="387863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B73A8"/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8" name="任意多边形 38"/>
          <p:cNvSpPr/>
          <p:nvPr/>
        </p:nvSpPr>
        <p:spPr>
          <a:xfrm>
            <a:off x="5318387" y="1331543"/>
            <a:ext cx="1954610" cy="1113172"/>
          </a:xfrm>
          <a:custGeom>
            <a:avLst/>
            <a:gdLst>
              <a:gd name="connsiteX0" fmla="*/ 0 w 1845118"/>
              <a:gd name="connsiteY0" fmla="*/ 0 h 1113172"/>
              <a:gd name="connsiteX1" fmla="*/ 1845118 w 1845118"/>
              <a:gd name="connsiteY1" fmla="*/ 0 h 1113172"/>
              <a:gd name="connsiteX2" fmla="*/ 1845118 w 1845118"/>
              <a:gd name="connsiteY2" fmla="*/ 1113172 h 1113172"/>
              <a:gd name="connsiteX3" fmla="*/ 1054278 w 1845118"/>
              <a:gd name="connsiteY3" fmla="*/ 1113172 h 1113172"/>
              <a:gd name="connsiteX4" fmla="*/ 1054278 w 1845118"/>
              <a:gd name="connsiteY4" fmla="*/ 539460 h 1113172"/>
              <a:gd name="connsiteX5" fmla="*/ 0 w 1845118"/>
              <a:gd name="connsiteY5" fmla="*/ 539460 h 1113172"/>
              <a:gd name="connsiteX0-1" fmla="*/ 1054278 w 1845118"/>
              <a:gd name="connsiteY0-2" fmla="*/ 539460 h 1113172"/>
              <a:gd name="connsiteX1-3" fmla="*/ 0 w 1845118"/>
              <a:gd name="connsiteY1-4" fmla="*/ 539460 h 1113172"/>
              <a:gd name="connsiteX2-5" fmla="*/ 0 w 1845118"/>
              <a:gd name="connsiteY2-6" fmla="*/ 0 h 1113172"/>
              <a:gd name="connsiteX3-7" fmla="*/ 1845118 w 1845118"/>
              <a:gd name="connsiteY3-8" fmla="*/ 0 h 1113172"/>
              <a:gd name="connsiteX4-9" fmla="*/ 1845118 w 1845118"/>
              <a:gd name="connsiteY4-10" fmla="*/ 1113172 h 1113172"/>
              <a:gd name="connsiteX5-11" fmla="*/ 1054278 w 1845118"/>
              <a:gd name="connsiteY5-12" fmla="*/ 1113172 h 1113172"/>
              <a:gd name="connsiteX6" fmla="*/ 1145718 w 1845118"/>
              <a:gd name="connsiteY6" fmla="*/ 630900 h 1113172"/>
              <a:gd name="connsiteX0-13" fmla="*/ 1054278 w 1845118"/>
              <a:gd name="connsiteY0-14" fmla="*/ 539460 h 1113172"/>
              <a:gd name="connsiteX1-15" fmla="*/ 0 w 1845118"/>
              <a:gd name="connsiteY1-16" fmla="*/ 539460 h 1113172"/>
              <a:gd name="connsiteX2-17" fmla="*/ 0 w 1845118"/>
              <a:gd name="connsiteY2-18" fmla="*/ 0 h 1113172"/>
              <a:gd name="connsiteX3-19" fmla="*/ 1845118 w 1845118"/>
              <a:gd name="connsiteY3-20" fmla="*/ 0 h 1113172"/>
              <a:gd name="connsiteX4-21" fmla="*/ 1845118 w 1845118"/>
              <a:gd name="connsiteY4-22" fmla="*/ 1113172 h 1113172"/>
              <a:gd name="connsiteX5-23" fmla="*/ 1054278 w 1845118"/>
              <a:gd name="connsiteY5-24" fmla="*/ 1113172 h 1113172"/>
              <a:gd name="connsiteX0-25" fmla="*/ 0 w 1845118"/>
              <a:gd name="connsiteY0-26" fmla="*/ 539460 h 1113172"/>
              <a:gd name="connsiteX1-27" fmla="*/ 0 w 1845118"/>
              <a:gd name="connsiteY1-28" fmla="*/ 0 h 1113172"/>
              <a:gd name="connsiteX2-29" fmla="*/ 1845118 w 1845118"/>
              <a:gd name="connsiteY2-30" fmla="*/ 0 h 1113172"/>
              <a:gd name="connsiteX3-31" fmla="*/ 1845118 w 1845118"/>
              <a:gd name="connsiteY3-32" fmla="*/ 1113172 h 1113172"/>
              <a:gd name="connsiteX4-33" fmla="*/ 1054278 w 1845118"/>
              <a:gd name="connsiteY4-34" fmla="*/ 1113172 h 1113172"/>
              <a:gd name="connsiteX0-35" fmla="*/ 0 w 1845118"/>
              <a:gd name="connsiteY0-36" fmla="*/ 539460 h 1113172"/>
              <a:gd name="connsiteX1-37" fmla="*/ 0 w 1845118"/>
              <a:gd name="connsiteY1-38" fmla="*/ 0 h 1113172"/>
              <a:gd name="connsiteX2-39" fmla="*/ 1845118 w 1845118"/>
              <a:gd name="connsiteY2-40" fmla="*/ 0 h 1113172"/>
              <a:gd name="connsiteX3-41" fmla="*/ 1845118 w 1845118"/>
              <a:gd name="connsiteY3-42" fmla="*/ 1113172 h 11131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845118" h="1113172">
                <a:moveTo>
                  <a:pt x="0" y="539460"/>
                </a:moveTo>
                <a:lnTo>
                  <a:pt x="0" y="0"/>
                </a:lnTo>
                <a:lnTo>
                  <a:pt x="1845118" y="0"/>
                </a:lnTo>
                <a:lnTo>
                  <a:pt x="1845118" y="1113172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B73A8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9" name="任意多边形 36"/>
          <p:cNvSpPr/>
          <p:nvPr/>
        </p:nvSpPr>
        <p:spPr>
          <a:xfrm>
            <a:off x="5023040" y="1639722"/>
            <a:ext cx="2498670" cy="1827878"/>
          </a:xfrm>
          <a:custGeom>
            <a:avLst/>
            <a:gdLst>
              <a:gd name="connsiteX0" fmla="*/ 0 w 2362498"/>
              <a:gd name="connsiteY0" fmla="*/ 0 h 1827878"/>
              <a:gd name="connsiteX1" fmla="*/ 618105 w 2362498"/>
              <a:gd name="connsiteY1" fmla="*/ 0 h 1827878"/>
              <a:gd name="connsiteX2" fmla="*/ 618105 w 2362498"/>
              <a:gd name="connsiteY2" fmla="*/ 1612423 h 1827878"/>
              <a:gd name="connsiteX3" fmla="*/ 2362498 w 2362498"/>
              <a:gd name="connsiteY3" fmla="*/ 1612423 h 1827878"/>
              <a:gd name="connsiteX4" fmla="*/ 2362498 w 2362498"/>
              <a:gd name="connsiteY4" fmla="*/ 1827878 h 1827878"/>
              <a:gd name="connsiteX5" fmla="*/ 839514 w 2362498"/>
              <a:gd name="connsiteY5" fmla="*/ 1827878 h 1827878"/>
              <a:gd name="connsiteX6" fmla="*/ 433218 w 2362498"/>
              <a:gd name="connsiteY6" fmla="*/ 1827878 h 1827878"/>
              <a:gd name="connsiteX7" fmla="*/ 433218 w 2362498"/>
              <a:gd name="connsiteY7" fmla="*/ 1826314 h 1827878"/>
              <a:gd name="connsiteX8" fmla="*/ 0 w 2362498"/>
              <a:gd name="connsiteY8" fmla="*/ 1826314 h 1827878"/>
              <a:gd name="connsiteX0-1" fmla="*/ 618105 w 2362498"/>
              <a:gd name="connsiteY0-2" fmla="*/ 1612423 h 1827878"/>
              <a:gd name="connsiteX1-3" fmla="*/ 2362498 w 2362498"/>
              <a:gd name="connsiteY1-4" fmla="*/ 1612423 h 1827878"/>
              <a:gd name="connsiteX2-5" fmla="*/ 2362498 w 2362498"/>
              <a:gd name="connsiteY2-6" fmla="*/ 1827878 h 1827878"/>
              <a:gd name="connsiteX3-7" fmla="*/ 839514 w 2362498"/>
              <a:gd name="connsiteY3-8" fmla="*/ 1827878 h 1827878"/>
              <a:gd name="connsiteX4-9" fmla="*/ 433218 w 2362498"/>
              <a:gd name="connsiteY4-10" fmla="*/ 1827878 h 1827878"/>
              <a:gd name="connsiteX5-11" fmla="*/ 433218 w 2362498"/>
              <a:gd name="connsiteY5-12" fmla="*/ 1826314 h 1827878"/>
              <a:gd name="connsiteX6-13" fmla="*/ 0 w 2362498"/>
              <a:gd name="connsiteY6-14" fmla="*/ 1826314 h 1827878"/>
              <a:gd name="connsiteX7-15" fmla="*/ 0 w 2362498"/>
              <a:gd name="connsiteY7-16" fmla="*/ 0 h 1827878"/>
              <a:gd name="connsiteX8-17" fmla="*/ 618105 w 2362498"/>
              <a:gd name="connsiteY8-18" fmla="*/ 0 h 1827878"/>
              <a:gd name="connsiteX9" fmla="*/ 709545 w 2362498"/>
              <a:gd name="connsiteY9" fmla="*/ 1703863 h 1827878"/>
              <a:gd name="connsiteX0-19" fmla="*/ 618105 w 2362498"/>
              <a:gd name="connsiteY0-20" fmla="*/ 1612423 h 1827878"/>
              <a:gd name="connsiteX1-21" fmla="*/ 2362498 w 2362498"/>
              <a:gd name="connsiteY1-22" fmla="*/ 1612423 h 1827878"/>
              <a:gd name="connsiteX2-23" fmla="*/ 2362498 w 2362498"/>
              <a:gd name="connsiteY2-24" fmla="*/ 1827878 h 1827878"/>
              <a:gd name="connsiteX3-25" fmla="*/ 839514 w 2362498"/>
              <a:gd name="connsiteY3-26" fmla="*/ 1827878 h 1827878"/>
              <a:gd name="connsiteX4-27" fmla="*/ 433218 w 2362498"/>
              <a:gd name="connsiteY4-28" fmla="*/ 1827878 h 1827878"/>
              <a:gd name="connsiteX5-29" fmla="*/ 433218 w 2362498"/>
              <a:gd name="connsiteY5-30" fmla="*/ 1826314 h 1827878"/>
              <a:gd name="connsiteX6-31" fmla="*/ 0 w 2362498"/>
              <a:gd name="connsiteY6-32" fmla="*/ 1826314 h 1827878"/>
              <a:gd name="connsiteX7-33" fmla="*/ 0 w 2362498"/>
              <a:gd name="connsiteY7-34" fmla="*/ 0 h 1827878"/>
              <a:gd name="connsiteX8-35" fmla="*/ 618105 w 2362498"/>
              <a:gd name="connsiteY8-36" fmla="*/ 0 h 1827878"/>
              <a:gd name="connsiteX0-37" fmla="*/ 2362498 w 2362498"/>
              <a:gd name="connsiteY0-38" fmla="*/ 1612423 h 1827878"/>
              <a:gd name="connsiteX1-39" fmla="*/ 2362498 w 2362498"/>
              <a:gd name="connsiteY1-40" fmla="*/ 1827878 h 1827878"/>
              <a:gd name="connsiteX2-41" fmla="*/ 839514 w 2362498"/>
              <a:gd name="connsiteY2-42" fmla="*/ 1827878 h 1827878"/>
              <a:gd name="connsiteX3-43" fmla="*/ 433218 w 2362498"/>
              <a:gd name="connsiteY3-44" fmla="*/ 1827878 h 1827878"/>
              <a:gd name="connsiteX4-45" fmla="*/ 433218 w 2362498"/>
              <a:gd name="connsiteY4-46" fmla="*/ 1826314 h 1827878"/>
              <a:gd name="connsiteX5-47" fmla="*/ 0 w 2362498"/>
              <a:gd name="connsiteY5-48" fmla="*/ 1826314 h 1827878"/>
              <a:gd name="connsiteX6-49" fmla="*/ 0 w 2362498"/>
              <a:gd name="connsiteY6-50" fmla="*/ 0 h 1827878"/>
              <a:gd name="connsiteX7-51" fmla="*/ 618105 w 2362498"/>
              <a:gd name="connsiteY7-52" fmla="*/ 0 h 18278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2362498" h="1827878">
                <a:moveTo>
                  <a:pt x="2362498" y="1612423"/>
                </a:moveTo>
                <a:lnTo>
                  <a:pt x="2362498" y="1827878"/>
                </a:lnTo>
                <a:lnTo>
                  <a:pt x="839514" y="1827878"/>
                </a:lnTo>
                <a:lnTo>
                  <a:pt x="433218" y="1827878"/>
                </a:lnTo>
                <a:lnTo>
                  <a:pt x="433218" y="1826314"/>
                </a:lnTo>
                <a:lnTo>
                  <a:pt x="0" y="1826314"/>
                </a:lnTo>
                <a:lnTo>
                  <a:pt x="0" y="0"/>
                </a:lnTo>
                <a:lnTo>
                  <a:pt x="618105" y="0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B73A8"/>
              </a:solidFill>
              <a:latin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gallery dir="l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alphaModFix amt="4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"/>
          <p:cNvSpPr>
            <a:spLocks noChangeArrowheads="1"/>
          </p:cNvSpPr>
          <p:nvPr/>
        </p:nvSpPr>
        <p:spPr bwMode="auto">
          <a:xfrm rot="2700000">
            <a:off x="5396388" y="2319106"/>
            <a:ext cx="1419364" cy="14217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3" name="Oval 6"/>
          <p:cNvSpPr>
            <a:spLocks noChangeArrowheads="1"/>
          </p:cNvSpPr>
          <p:nvPr/>
        </p:nvSpPr>
        <p:spPr bwMode="auto">
          <a:xfrm rot="2700000">
            <a:off x="8548115" y="2319106"/>
            <a:ext cx="1419364" cy="1421732"/>
          </a:xfrm>
          <a:prstGeom prst="rect">
            <a:avLst/>
          </a:prstGeom>
          <a:solidFill>
            <a:srgbClr val="4A9CC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4" name="Oval 7"/>
          <p:cNvSpPr>
            <a:spLocks noChangeArrowheads="1"/>
          </p:cNvSpPr>
          <p:nvPr/>
        </p:nvSpPr>
        <p:spPr bwMode="auto">
          <a:xfrm rot="2700000">
            <a:off x="2244715" y="2319106"/>
            <a:ext cx="1419364" cy="1421732"/>
          </a:xfrm>
          <a:prstGeom prst="rect">
            <a:avLst/>
          </a:prstGeom>
          <a:solidFill>
            <a:srgbClr val="41CBC6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5" name="Freeform 9"/>
          <p:cNvSpPr>
            <a:spLocks noEditPoints="1"/>
          </p:cNvSpPr>
          <p:nvPr/>
        </p:nvSpPr>
        <p:spPr bwMode="auto">
          <a:xfrm rot="2700000">
            <a:off x="1931934" y="2006325"/>
            <a:ext cx="2044927" cy="2047295"/>
          </a:xfrm>
          <a:prstGeom prst="rect">
            <a:avLst/>
          </a:prstGeom>
          <a:noFill/>
          <a:ln w="28575">
            <a:solidFill>
              <a:srgbClr val="41CBC6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11" name="TextBox 76"/>
          <p:cNvSpPr txBox="1"/>
          <p:nvPr/>
        </p:nvSpPr>
        <p:spPr>
          <a:xfrm>
            <a:off x="2263738" y="4796353"/>
            <a:ext cx="1395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41CBC6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成本高</a:t>
            </a:r>
            <a:endParaRPr lang="zh-CN" altLang="en-US" sz="2000" b="1" dirty="0">
              <a:solidFill>
                <a:srgbClr val="41CBC6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326241" y="5239505"/>
            <a:ext cx="2342933" cy="726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zh-CN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</a:t>
            </a:r>
            <a:r>
              <a:rPr lang="zh-CN" altLang="en-US" sz="12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人力</a:t>
            </a:r>
            <a:r>
              <a:rPr lang="zh-CN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成本高</a:t>
            </a:r>
            <a:endParaRPr lang="zh-CN" altLang="en-US" sz="1200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</a:t>
            </a:r>
            <a:r>
              <a:rPr lang="zh-CN" altLang="en-US" sz="12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技能</a:t>
            </a:r>
            <a:r>
              <a:rPr lang="zh-CN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培训耗时</a:t>
            </a:r>
            <a:endParaRPr lang="en-US" altLang="zh-CN" sz="1200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3" name="TextBox 76"/>
          <p:cNvSpPr txBox="1"/>
          <p:nvPr/>
        </p:nvSpPr>
        <p:spPr>
          <a:xfrm>
            <a:off x="5398361" y="4796353"/>
            <a:ext cx="1395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604A7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效率低</a:t>
            </a:r>
            <a:endParaRPr lang="zh-CN" altLang="en-US" sz="2000" b="1" dirty="0">
              <a:solidFill>
                <a:srgbClr val="604A7B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898157" y="5231631"/>
            <a:ext cx="2628357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人工</a:t>
            </a:r>
            <a:r>
              <a:rPr lang="zh-CN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处理效率低，日处理量有瓶颈</a:t>
            </a:r>
            <a:endParaRPr lang="zh-CN" altLang="en-US" sz="1200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面对</a:t>
            </a:r>
            <a:r>
              <a:rPr lang="zh-CN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突发，大量，或者热点诉求</a:t>
            </a:r>
            <a:r>
              <a:rPr lang="zh-CN" altLang="en-US" sz="12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，    输出</a:t>
            </a:r>
            <a:r>
              <a:rPr lang="zh-CN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不足，产能跟不上</a:t>
            </a:r>
            <a:endParaRPr lang="en-US" altLang="zh-CN" sz="1200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5" name="TextBox 76"/>
          <p:cNvSpPr txBox="1"/>
          <p:nvPr/>
        </p:nvSpPr>
        <p:spPr>
          <a:xfrm>
            <a:off x="8591612" y="4796353"/>
            <a:ext cx="1395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4A9CC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数据偏差</a:t>
            </a:r>
            <a:endParaRPr lang="zh-CN" altLang="en-US" sz="2000" b="1" dirty="0">
              <a:solidFill>
                <a:srgbClr val="4A9CCB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589986" y="5226136"/>
            <a:ext cx="1974441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人为</a:t>
            </a:r>
            <a:r>
              <a:rPr lang="zh-CN" altLang="en-US" sz="12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收集统计</a:t>
            </a:r>
            <a:r>
              <a:rPr lang="zh-CN" altLang="en-US" sz="12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数据，</a:t>
            </a:r>
            <a:endParaRPr lang="en-US" altLang="zh-CN" sz="1200" dirty="0" smtClean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无法</a:t>
            </a:r>
            <a:r>
              <a:rPr lang="zh-CN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避免</a:t>
            </a:r>
            <a:r>
              <a:rPr lang="zh-CN" altLang="en-US" sz="12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误差</a:t>
            </a:r>
            <a:endParaRPr lang="en-US" altLang="zh-CN" sz="1200" dirty="0" smtClean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影响</a:t>
            </a:r>
            <a:r>
              <a:rPr lang="zh-CN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报表统计准确性</a:t>
            </a:r>
            <a:endParaRPr lang="en-US" altLang="zh-CN" sz="1200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7" name="Freeform 9"/>
          <p:cNvSpPr>
            <a:spLocks noEditPoints="1"/>
          </p:cNvSpPr>
          <p:nvPr/>
        </p:nvSpPr>
        <p:spPr bwMode="auto">
          <a:xfrm rot="2700000">
            <a:off x="5083607" y="2006325"/>
            <a:ext cx="2044927" cy="2047295"/>
          </a:xfrm>
          <a:prstGeom prst="rect">
            <a:avLst/>
          </a:prstGeom>
          <a:noFill/>
          <a:ln w="28575">
            <a:solidFill>
              <a:srgbClr val="4B73A8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18" name="Freeform 9"/>
          <p:cNvSpPr>
            <a:spLocks noEditPoints="1"/>
          </p:cNvSpPr>
          <p:nvPr/>
        </p:nvSpPr>
        <p:spPr bwMode="auto">
          <a:xfrm rot="2700000">
            <a:off x="8235280" y="2006325"/>
            <a:ext cx="2044927" cy="2047295"/>
          </a:xfrm>
          <a:prstGeom prst="rect">
            <a:avLst/>
          </a:prstGeom>
          <a:noFill/>
          <a:ln w="28575">
            <a:solidFill>
              <a:srgbClr val="4B73A8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23" name="矩形 3"/>
          <p:cNvSpPr>
            <a:spLocks noChangeArrowheads="1"/>
          </p:cNvSpPr>
          <p:nvPr/>
        </p:nvSpPr>
        <p:spPr bwMode="auto">
          <a:xfrm>
            <a:off x="1073958" y="224898"/>
            <a:ext cx="2225040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P4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难点痛点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4" name="文本框 37"/>
          <p:cNvSpPr txBox="1"/>
          <p:nvPr/>
        </p:nvSpPr>
        <p:spPr>
          <a:xfrm>
            <a:off x="1073958" y="759817"/>
            <a:ext cx="2308007" cy="33854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DIFFICULTY</a:t>
            </a:r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5" name="任意多边形 4"/>
          <p:cNvSpPr/>
          <p:nvPr/>
        </p:nvSpPr>
        <p:spPr>
          <a:xfrm flipH="1">
            <a:off x="274490" y="423071"/>
            <a:ext cx="496568" cy="557564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26" name="任意多边形 5"/>
          <p:cNvSpPr/>
          <p:nvPr/>
        </p:nvSpPr>
        <p:spPr>
          <a:xfrm flipH="1">
            <a:off x="425940" y="300119"/>
            <a:ext cx="496568" cy="44384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267" y="2616965"/>
            <a:ext cx="798270" cy="79827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236" y="2619626"/>
            <a:ext cx="795609" cy="79560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503" y="2546838"/>
            <a:ext cx="938736" cy="9387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2000">
        <p14:prism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78623" y="3814836"/>
            <a:ext cx="5724644" cy="830997"/>
          </a:xfrm>
          <a:prstGeom prst="rect">
            <a:avLst/>
          </a:prstGeom>
          <a:noFill/>
        </p:spPr>
        <p:txBody>
          <a:bodyPr vert="horz" wrap="none" rtlCol="0" anchor="ctr">
            <a:spAutoFit/>
          </a:bodyPr>
          <a:lstStyle/>
          <a:p>
            <a:pPr algn="ctr"/>
            <a:r>
              <a:rPr lang="zh-CN" altLang="en-US" sz="4800" b="1" dirty="0" smtClean="0">
                <a:solidFill>
                  <a:srgbClr val="93CDDD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charset="-122"/>
              </a:rPr>
              <a:t>应对思路及技术要点</a:t>
            </a:r>
            <a:endParaRPr lang="zh-CN" altLang="en-US" sz="4800" b="1" dirty="0">
              <a:solidFill>
                <a:srgbClr val="93CDDD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微软雅黑" panose="020B0503020204020204" charset="-122"/>
            </a:endParaRPr>
          </a:p>
        </p:txBody>
      </p:sp>
      <p:grpSp>
        <p:nvGrpSpPr>
          <p:cNvPr id="4" name="组合 7"/>
          <p:cNvGrpSpPr/>
          <p:nvPr/>
        </p:nvGrpSpPr>
        <p:grpSpPr>
          <a:xfrm>
            <a:off x="5023040" y="1569382"/>
            <a:ext cx="2498670" cy="1862048"/>
            <a:chOff x="2757770" y="2361497"/>
            <a:chExt cx="2498670" cy="1862048"/>
          </a:xfrm>
        </p:grpSpPr>
        <p:sp>
          <p:nvSpPr>
            <p:cNvPr id="5" name="TextBox 59"/>
            <p:cNvSpPr txBox="1">
              <a:spLocks noChangeArrowheads="1"/>
            </p:cNvSpPr>
            <p:nvPr/>
          </p:nvSpPr>
          <p:spPr bwMode="auto">
            <a:xfrm flipH="1">
              <a:off x="3053117" y="2361497"/>
              <a:ext cx="1845118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>
                <a:defRPr/>
              </a:pPr>
              <a:r>
                <a:rPr lang="en-US" altLang="zh-CN" sz="11500" kern="0" dirty="0" smtClean="0">
                  <a:solidFill>
                    <a:srgbClr val="93CDDD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05</a:t>
              </a:r>
              <a:endParaRPr lang="en-US" altLang="ko-KR" sz="8800" kern="0" dirty="0">
                <a:solidFill>
                  <a:srgbClr val="93CDDD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2787950" y="3646240"/>
              <a:ext cx="2468490" cy="32768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9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B73A8"/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757770" y="3801706"/>
              <a:ext cx="2498670" cy="387863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B73A8"/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8" name="任意多边形 38"/>
          <p:cNvSpPr/>
          <p:nvPr/>
        </p:nvSpPr>
        <p:spPr>
          <a:xfrm>
            <a:off x="5318387" y="1331543"/>
            <a:ext cx="1954610" cy="1113172"/>
          </a:xfrm>
          <a:custGeom>
            <a:avLst/>
            <a:gdLst>
              <a:gd name="connsiteX0" fmla="*/ 0 w 1845118"/>
              <a:gd name="connsiteY0" fmla="*/ 0 h 1113172"/>
              <a:gd name="connsiteX1" fmla="*/ 1845118 w 1845118"/>
              <a:gd name="connsiteY1" fmla="*/ 0 h 1113172"/>
              <a:gd name="connsiteX2" fmla="*/ 1845118 w 1845118"/>
              <a:gd name="connsiteY2" fmla="*/ 1113172 h 1113172"/>
              <a:gd name="connsiteX3" fmla="*/ 1054278 w 1845118"/>
              <a:gd name="connsiteY3" fmla="*/ 1113172 h 1113172"/>
              <a:gd name="connsiteX4" fmla="*/ 1054278 w 1845118"/>
              <a:gd name="connsiteY4" fmla="*/ 539460 h 1113172"/>
              <a:gd name="connsiteX5" fmla="*/ 0 w 1845118"/>
              <a:gd name="connsiteY5" fmla="*/ 539460 h 1113172"/>
              <a:gd name="connsiteX0-1" fmla="*/ 1054278 w 1845118"/>
              <a:gd name="connsiteY0-2" fmla="*/ 539460 h 1113172"/>
              <a:gd name="connsiteX1-3" fmla="*/ 0 w 1845118"/>
              <a:gd name="connsiteY1-4" fmla="*/ 539460 h 1113172"/>
              <a:gd name="connsiteX2-5" fmla="*/ 0 w 1845118"/>
              <a:gd name="connsiteY2-6" fmla="*/ 0 h 1113172"/>
              <a:gd name="connsiteX3-7" fmla="*/ 1845118 w 1845118"/>
              <a:gd name="connsiteY3-8" fmla="*/ 0 h 1113172"/>
              <a:gd name="connsiteX4-9" fmla="*/ 1845118 w 1845118"/>
              <a:gd name="connsiteY4-10" fmla="*/ 1113172 h 1113172"/>
              <a:gd name="connsiteX5-11" fmla="*/ 1054278 w 1845118"/>
              <a:gd name="connsiteY5-12" fmla="*/ 1113172 h 1113172"/>
              <a:gd name="connsiteX6" fmla="*/ 1145718 w 1845118"/>
              <a:gd name="connsiteY6" fmla="*/ 630900 h 1113172"/>
              <a:gd name="connsiteX0-13" fmla="*/ 1054278 w 1845118"/>
              <a:gd name="connsiteY0-14" fmla="*/ 539460 h 1113172"/>
              <a:gd name="connsiteX1-15" fmla="*/ 0 w 1845118"/>
              <a:gd name="connsiteY1-16" fmla="*/ 539460 h 1113172"/>
              <a:gd name="connsiteX2-17" fmla="*/ 0 w 1845118"/>
              <a:gd name="connsiteY2-18" fmla="*/ 0 h 1113172"/>
              <a:gd name="connsiteX3-19" fmla="*/ 1845118 w 1845118"/>
              <a:gd name="connsiteY3-20" fmla="*/ 0 h 1113172"/>
              <a:gd name="connsiteX4-21" fmla="*/ 1845118 w 1845118"/>
              <a:gd name="connsiteY4-22" fmla="*/ 1113172 h 1113172"/>
              <a:gd name="connsiteX5-23" fmla="*/ 1054278 w 1845118"/>
              <a:gd name="connsiteY5-24" fmla="*/ 1113172 h 1113172"/>
              <a:gd name="connsiteX0-25" fmla="*/ 0 w 1845118"/>
              <a:gd name="connsiteY0-26" fmla="*/ 539460 h 1113172"/>
              <a:gd name="connsiteX1-27" fmla="*/ 0 w 1845118"/>
              <a:gd name="connsiteY1-28" fmla="*/ 0 h 1113172"/>
              <a:gd name="connsiteX2-29" fmla="*/ 1845118 w 1845118"/>
              <a:gd name="connsiteY2-30" fmla="*/ 0 h 1113172"/>
              <a:gd name="connsiteX3-31" fmla="*/ 1845118 w 1845118"/>
              <a:gd name="connsiteY3-32" fmla="*/ 1113172 h 1113172"/>
              <a:gd name="connsiteX4-33" fmla="*/ 1054278 w 1845118"/>
              <a:gd name="connsiteY4-34" fmla="*/ 1113172 h 1113172"/>
              <a:gd name="connsiteX0-35" fmla="*/ 0 w 1845118"/>
              <a:gd name="connsiteY0-36" fmla="*/ 539460 h 1113172"/>
              <a:gd name="connsiteX1-37" fmla="*/ 0 w 1845118"/>
              <a:gd name="connsiteY1-38" fmla="*/ 0 h 1113172"/>
              <a:gd name="connsiteX2-39" fmla="*/ 1845118 w 1845118"/>
              <a:gd name="connsiteY2-40" fmla="*/ 0 h 1113172"/>
              <a:gd name="connsiteX3-41" fmla="*/ 1845118 w 1845118"/>
              <a:gd name="connsiteY3-42" fmla="*/ 1113172 h 11131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845118" h="1113172">
                <a:moveTo>
                  <a:pt x="0" y="539460"/>
                </a:moveTo>
                <a:lnTo>
                  <a:pt x="0" y="0"/>
                </a:lnTo>
                <a:lnTo>
                  <a:pt x="1845118" y="0"/>
                </a:lnTo>
                <a:lnTo>
                  <a:pt x="1845118" y="1113172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B73A8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9" name="任意多边形 36"/>
          <p:cNvSpPr/>
          <p:nvPr/>
        </p:nvSpPr>
        <p:spPr>
          <a:xfrm>
            <a:off x="5023040" y="1639722"/>
            <a:ext cx="2498670" cy="1827878"/>
          </a:xfrm>
          <a:custGeom>
            <a:avLst/>
            <a:gdLst>
              <a:gd name="connsiteX0" fmla="*/ 0 w 2362498"/>
              <a:gd name="connsiteY0" fmla="*/ 0 h 1827878"/>
              <a:gd name="connsiteX1" fmla="*/ 618105 w 2362498"/>
              <a:gd name="connsiteY1" fmla="*/ 0 h 1827878"/>
              <a:gd name="connsiteX2" fmla="*/ 618105 w 2362498"/>
              <a:gd name="connsiteY2" fmla="*/ 1612423 h 1827878"/>
              <a:gd name="connsiteX3" fmla="*/ 2362498 w 2362498"/>
              <a:gd name="connsiteY3" fmla="*/ 1612423 h 1827878"/>
              <a:gd name="connsiteX4" fmla="*/ 2362498 w 2362498"/>
              <a:gd name="connsiteY4" fmla="*/ 1827878 h 1827878"/>
              <a:gd name="connsiteX5" fmla="*/ 839514 w 2362498"/>
              <a:gd name="connsiteY5" fmla="*/ 1827878 h 1827878"/>
              <a:gd name="connsiteX6" fmla="*/ 433218 w 2362498"/>
              <a:gd name="connsiteY6" fmla="*/ 1827878 h 1827878"/>
              <a:gd name="connsiteX7" fmla="*/ 433218 w 2362498"/>
              <a:gd name="connsiteY7" fmla="*/ 1826314 h 1827878"/>
              <a:gd name="connsiteX8" fmla="*/ 0 w 2362498"/>
              <a:gd name="connsiteY8" fmla="*/ 1826314 h 1827878"/>
              <a:gd name="connsiteX0-1" fmla="*/ 618105 w 2362498"/>
              <a:gd name="connsiteY0-2" fmla="*/ 1612423 h 1827878"/>
              <a:gd name="connsiteX1-3" fmla="*/ 2362498 w 2362498"/>
              <a:gd name="connsiteY1-4" fmla="*/ 1612423 h 1827878"/>
              <a:gd name="connsiteX2-5" fmla="*/ 2362498 w 2362498"/>
              <a:gd name="connsiteY2-6" fmla="*/ 1827878 h 1827878"/>
              <a:gd name="connsiteX3-7" fmla="*/ 839514 w 2362498"/>
              <a:gd name="connsiteY3-8" fmla="*/ 1827878 h 1827878"/>
              <a:gd name="connsiteX4-9" fmla="*/ 433218 w 2362498"/>
              <a:gd name="connsiteY4-10" fmla="*/ 1827878 h 1827878"/>
              <a:gd name="connsiteX5-11" fmla="*/ 433218 w 2362498"/>
              <a:gd name="connsiteY5-12" fmla="*/ 1826314 h 1827878"/>
              <a:gd name="connsiteX6-13" fmla="*/ 0 w 2362498"/>
              <a:gd name="connsiteY6-14" fmla="*/ 1826314 h 1827878"/>
              <a:gd name="connsiteX7-15" fmla="*/ 0 w 2362498"/>
              <a:gd name="connsiteY7-16" fmla="*/ 0 h 1827878"/>
              <a:gd name="connsiteX8-17" fmla="*/ 618105 w 2362498"/>
              <a:gd name="connsiteY8-18" fmla="*/ 0 h 1827878"/>
              <a:gd name="connsiteX9" fmla="*/ 709545 w 2362498"/>
              <a:gd name="connsiteY9" fmla="*/ 1703863 h 1827878"/>
              <a:gd name="connsiteX0-19" fmla="*/ 618105 w 2362498"/>
              <a:gd name="connsiteY0-20" fmla="*/ 1612423 h 1827878"/>
              <a:gd name="connsiteX1-21" fmla="*/ 2362498 w 2362498"/>
              <a:gd name="connsiteY1-22" fmla="*/ 1612423 h 1827878"/>
              <a:gd name="connsiteX2-23" fmla="*/ 2362498 w 2362498"/>
              <a:gd name="connsiteY2-24" fmla="*/ 1827878 h 1827878"/>
              <a:gd name="connsiteX3-25" fmla="*/ 839514 w 2362498"/>
              <a:gd name="connsiteY3-26" fmla="*/ 1827878 h 1827878"/>
              <a:gd name="connsiteX4-27" fmla="*/ 433218 w 2362498"/>
              <a:gd name="connsiteY4-28" fmla="*/ 1827878 h 1827878"/>
              <a:gd name="connsiteX5-29" fmla="*/ 433218 w 2362498"/>
              <a:gd name="connsiteY5-30" fmla="*/ 1826314 h 1827878"/>
              <a:gd name="connsiteX6-31" fmla="*/ 0 w 2362498"/>
              <a:gd name="connsiteY6-32" fmla="*/ 1826314 h 1827878"/>
              <a:gd name="connsiteX7-33" fmla="*/ 0 w 2362498"/>
              <a:gd name="connsiteY7-34" fmla="*/ 0 h 1827878"/>
              <a:gd name="connsiteX8-35" fmla="*/ 618105 w 2362498"/>
              <a:gd name="connsiteY8-36" fmla="*/ 0 h 1827878"/>
              <a:gd name="connsiteX0-37" fmla="*/ 2362498 w 2362498"/>
              <a:gd name="connsiteY0-38" fmla="*/ 1612423 h 1827878"/>
              <a:gd name="connsiteX1-39" fmla="*/ 2362498 w 2362498"/>
              <a:gd name="connsiteY1-40" fmla="*/ 1827878 h 1827878"/>
              <a:gd name="connsiteX2-41" fmla="*/ 839514 w 2362498"/>
              <a:gd name="connsiteY2-42" fmla="*/ 1827878 h 1827878"/>
              <a:gd name="connsiteX3-43" fmla="*/ 433218 w 2362498"/>
              <a:gd name="connsiteY3-44" fmla="*/ 1827878 h 1827878"/>
              <a:gd name="connsiteX4-45" fmla="*/ 433218 w 2362498"/>
              <a:gd name="connsiteY4-46" fmla="*/ 1826314 h 1827878"/>
              <a:gd name="connsiteX5-47" fmla="*/ 0 w 2362498"/>
              <a:gd name="connsiteY5-48" fmla="*/ 1826314 h 1827878"/>
              <a:gd name="connsiteX6-49" fmla="*/ 0 w 2362498"/>
              <a:gd name="connsiteY6-50" fmla="*/ 0 h 1827878"/>
              <a:gd name="connsiteX7-51" fmla="*/ 618105 w 2362498"/>
              <a:gd name="connsiteY7-52" fmla="*/ 0 h 18278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2362498" h="1827878">
                <a:moveTo>
                  <a:pt x="2362498" y="1612423"/>
                </a:moveTo>
                <a:lnTo>
                  <a:pt x="2362498" y="1827878"/>
                </a:lnTo>
                <a:lnTo>
                  <a:pt x="839514" y="1827878"/>
                </a:lnTo>
                <a:lnTo>
                  <a:pt x="433218" y="1827878"/>
                </a:lnTo>
                <a:lnTo>
                  <a:pt x="433218" y="1826314"/>
                </a:lnTo>
                <a:lnTo>
                  <a:pt x="0" y="1826314"/>
                </a:lnTo>
                <a:lnTo>
                  <a:pt x="0" y="0"/>
                </a:lnTo>
                <a:lnTo>
                  <a:pt x="618105" y="0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B73A8"/>
              </a:solidFill>
              <a:latin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gallery dir="l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498118" y="4267022"/>
            <a:ext cx="1843424" cy="1843424"/>
            <a:chOff x="6447688" y="4152720"/>
            <a:chExt cx="1843424" cy="1843424"/>
          </a:xfrm>
        </p:grpSpPr>
        <p:sp>
          <p:nvSpPr>
            <p:cNvPr id="6" name="Rectangle 33"/>
            <p:cNvSpPr/>
            <p:nvPr/>
          </p:nvSpPr>
          <p:spPr>
            <a:xfrm>
              <a:off x="6447688" y="4152720"/>
              <a:ext cx="1843424" cy="1843424"/>
            </a:xfrm>
            <a:prstGeom prst="rect">
              <a:avLst/>
            </a:prstGeom>
            <a:solidFill>
              <a:srgbClr val="5A53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55" dirty="0">
                <a:latin typeface="思源黑体 CN Normal" panose="020B0400000000000000" pitchFamily="34" charset="-122"/>
              </a:endParaRPr>
            </a:p>
          </p:txBody>
        </p:sp>
        <p:sp>
          <p:nvSpPr>
            <p:cNvPr id="7" name="Freeform 26"/>
            <p:cNvSpPr>
              <a:spLocks noChangeAspect="1" noEditPoints="1"/>
            </p:cNvSpPr>
            <p:nvPr/>
          </p:nvSpPr>
          <p:spPr bwMode="auto">
            <a:xfrm>
              <a:off x="6862400" y="4586444"/>
              <a:ext cx="1014000" cy="975976"/>
            </a:xfrm>
            <a:custGeom>
              <a:avLst/>
              <a:gdLst>
                <a:gd name="T0" fmla="*/ 94 w 132"/>
                <a:gd name="T1" fmla="*/ 0 h 128"/>
                <a:gd name="T2" fmla="*/ 56 w 132"/>
                <a:gd name="T3" fmla="*/ 27 h 128"/>
                <a:gd name="T4" fmla="*/ 55 w 132"/>
                <a:gd name="T5" fmla="*/ 27 h 128"/>
                <a:gd name="T6" fmla="*/ 14 w 132"/>
                <a:gd name="T7" fmla="*/ 69 h 128"/>
                <a:gd name="T8" fmla="*/ 1 w 132"/>
                <a:gd name="T9" fmla="*/ 110 h 128"/>
                <a:gd name="T10" fmla="*/ 14 w 132"/>
                <a:gd name="T11" fmla="*/ 128 h 128"/>
                <a:gd name="T12" fmla="*/ 53 w 132"/>
                <a:gd name="T13" fmla="*/ 118 h 128"/>
                <a:gd name="T14" fmla="*/ 120 w 132"/>
                <a:gd name="T15" fmla="*/ 53 h 128"/>
                <a:gd name="T16" fmla="*/ 64 w 132"/>
                <a:gd name="T17" fmla="*/ 95 h 128"/>
                <a:gd name="T18" fmla="*/ 99 w 132"/>
                <a:gd name="T19" fmla="*/ 47 h 128"/>
                <a:gd name="T20" fmla="*/ 95 w 132"/>
                <a:gd name="T21" fmla="*/ 67 h 128"/>
                <a:gd name="T22" fmla="*/ 64 w 132"/>
                <a:gd name="T23" fmla="*/ 98 h 128"/>
                <a:gd name="T24" fmla="*/ 59 w 132"/>
                <a:gd name="T25" fmla="*/ 81 h 128"/>
                <a:gd name="T26" fmla="*/ 46 w 132"/>
                <a:gd name="T27" fmla="*/ 68 h 128"/>
                <a:gd name="T28" fmla="*/ 92 w 132"/>
                <a:gd name="T29" fmla="*/ 36 h 128"/>
                <a:gd name="T30" fmla="*/ 59 w 132"/>
                <a:gd name="T31" fmla="*/ 81 h 128"/>
                <a:gd name="T32" fmla="*/ 30 w 132"/>
                <a:gd name="T33" fmla="*/ 64 h 128"/>
                <a:gd name="T34" fmla="*/ 80 w 132"/>
                <a:gd name="T35" fmla="*/ 29 h 128"/>
                <a:gd name="T36" fmla="*/ 17 w 132"/>
                <a:gd name="T37" fmla="*/ 119 h 128"/>
                <a:gd name="T38" fmla="*/ 8 w 132"/>
                <a:gd name="T39" fmla="*/ 114 h 128"/>
                <a:gd name="T40" fmla="*/ 13 w 132"/>
                <a:gd name="T41" fmla="*/ 96 h 128"/>
                <a:gd name="T42" fmla="*/ 32 w 132"/>
                <a:gd name="T43" fmla="*/ 116 h 128"/>
                <a:gd name="T44" fmla="*/ 35 w 132"/>
                <a:gd name="T45" fmla="*/ 115 h 128"/>
                <a:gd name="T46" fmla="*/ 14 w 132"/>
                <a:gd name="T47" fmla="*/ 92 h 128"/>
                <a:gd name="T48" fmla="*/ 19 w 132"/>
                <a:gd name="T49" fmla="*/ 75 h 128"/>
                <a:gd name="T50" fmla="*/ 52 w 132"/>
                <a:gd name="T51" fmla="*/ 110 h 128"/>
                <a:gd name="T52" fmla="*/ 35 w 132"/>
                <a:gd name="T53" fmla="*/ 115 h 128"/>
                <a:gd name="T54" fmla="*/ 108 w 132"/>
                <a:gd name="T55" fmla="*/ 54 h 128"/>
                <a:gd name="T56" fmla="*/ 98 w 132"/>
                <a:gd name="T57" fmla="*/ 30 h 128"/>
                <a:gd name="T58" fmla="*/ 81 w 132"/>
                <a:gd name="T59" fmla="*/ 13 h 128"/>
                <a:gd name="T60" fmla="*/ 112 w 132"/>
                <a:gd name="T61" fmla="*/ 16 h 128"/>
                <a:gd name="T62" fmla="*/ 115 w 132"/>
                <a:gd name="T63" fmla="*/ 47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2" h="128">
                  <a:moveTo>
                    <a:pt x="118" y="10"/>
                  </a:moveTo>
                  <a:cubicBezTo>
                    <a:pt x="111" y="4"/>
                    <a:pt x="102" y="0"/>
                    <a:pt x="94" y="0"/>
                  </a:cubicBezTo>
                  <a:cubicBezTo>
                    <a:pt x="87" y="0"/>
                    <a:pt x="80" y="3"/>
                    <a:pt x="75" y="8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6" y="27"/>
                    <a:pt x="55" y="27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2" y="71"/>
                    <a:pt x="11" y="73"/>
                    <a:pt x="10" y="76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1" y="110"/>
                    <a:pt x="0" y="113"/>
                    <a:pt x="0" y="114"/>
                  </a:cubicBezTo>
                  <a:cubicBezTo>
                    <a:pt x="0" y="122"/>
                    <a:pt x="6" y="128"/>
                    <a:pt x="14" y="128"/>
                  </a:cubicBezTo>
                  <a:cubicBezTo>
                    <a:pt x="16" y="128"/>
                    <a:pt x="19" y="127"/>
                    <a:pt x="19" y="127"/>
                  </a:cubicBezTo>
                  <a:cubicBezTo>
                    <a:pt x="53" y="118"/>
                    <a:pt x="53" y="118"/>
                    <a:pt x="53" y="118"/>
                  </a:cubicBezTo>
                  <a:cubicBezTo>
                    <a:pt x="55" y="118"/>
                    <a:pt x="57" y="116"/>
                    <a:pt x="59" y="114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32" y="42"/>
                    <a:pt x="130" y="23"/>
                    <a:pt x="118" y="10"/>
                  </a:cubicBezTo>
                  <a:close/>
                  <a:moveTo>
                    <a:pt x="64" y="95"/>
                  </a:moveTo>
                  <a:cubicBezTo>
                    <a:pt x="64" y="92"/>
                    <a:pt x="63" y="88"/>
                    <a:pt x="61" y="85"/>
                  </a:cubicBezTo>
                  <a:cubicBezTo>
                    <a:pt x="99" y="47"/>
                    <a:pt x="99" y="47"/>
                    <a:pt x="99" y="47"/>
                  </a:cubicBezTo>
                  <a:cubicBezTo>
                    <a:pt x="101" y="54"/>
                    <a:pt x="100" y="62"/>
                    <a:pt x="95" y="67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64" y="97"/>
                    <a:pt x="64" y="96"/>
                    <a:pt x="64" y="95"/>
                  </a:cubicBezTo>
                  <a:close/>
                  <a:moveTo>
                    <a:pt x="59" y="81"/>
                  </a:moveTo>
                  <a:cubicBezTo>
                    <a:pt x="58" y="79"/>
                    <a:pt x="56" y="76"/>
                    <a:pt x="54" y="74"/>
                  </a:cubicBezTo>
                  <a:cubicBezTo>
                    <a:pt x="51" y="72"/>
                    <a:pt x="49" y="70"/>
                    <a:pt x="46" y="68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7" y="31"/>
                    <a:pt x="90" y="33"/>
                    <a:pt x="92" y="36"/>
                  </a:cubicBezTo>
                  <a:cubicBezTo>
                    <a:pt x="94" y="38"/>
                    <a:pt x="96" y="40"/>
                    <a:pt x="97" y="43"/>
                  </a:cubicBezTo>
                  <a:lnTo>
                    <a:pt x="59" y="81"/>
                  </a:lnTo>
                  <a:close/>
                  <a:moveTo>
                    <a:pt x="42" y="66"/>
                  </a:moveTo>
                  <a:cubicBezTo>
                    <a:pt x="38" y="65"/>
                    <a:pt x="34" y="64"/>
                    <a:pt x="30" y="64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6" y="28"/>
                    <a:pt x="73" y="27"/>
                    <a:pt x="80" y="29"/>
                  </a:cubicBezTo>
                  <a:lnTo>
                    <a:pt x="42" y="66"/>
                  </a:lnTo>
                  <a:close/>
                  <a:moveTo>
                    <a:pt x="17" y="119"/>
                  </a:moveTo>
                  <a:cubicBezTo>
                    <a:pt x="16" y="120"/>
                    <a:pt x="15" y="120"/>
                    <a:pt x="14" y="120"/>
                  </a:cubicBezTo>
                  <a:cubicBezTo>
                    <a:pt x="11" y="120"/>
                    <a:pt x="8" y="117"/>
                    <a:pt x="8" y="114"/>
                  </a:cubicBezTo>
                  <a:cubicBezTo>
                    <a:pt x="8" y="113"/>
                    <a:pt x="8" y="112"/>
                    <a:pt x="8" y="112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7" y="96"/>
                    <a:pt x="22" y="98"/>
                    <a:pt x="26" y="102"/>
                  </a:cubicBezTo>
                  <a:cubicBezTo>
                    <a:pt x="30" y="106"/>
                    <a:pt x="32" y="111"/>
                    <a:pt x="32" y="116"/>
                  </a:cubicBezTo>
                  <a:lnTo>
                    <a:pt x="17" y="119"/>
                  </a:lnTo>
                  <a:close/>
                  <a:moveTo>
                    <a:pt x="35" y="115"/>
                  </a:moveTo>
                  <a:cubicBezTo>
                    <a:pt x="35" y="109"/>
                    <a:pt x="33" y="104"/>
                    <a:pt x="29" y="99"/>
                  </a:cubicBezTo>
                  <a:cubicBezTo>
                    <a:pt x="25" y="95"/>
                    <a:pt x="19" y="93"/>
                    <a:pt x="14" y="92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8" y="77"/>
                    <a:pt x="19" y="76"/>
                    <a:pt x="19" y="75"/>
                  </a:cubicBezTo>
                  <a:cubicBezTo>
                    <a:pt x="27" y="69"/>
                    <a:pt x="40" y="71"/>
                    <a:pt x="48" y="80"/>
                  </a:cubicBezTo>
                  <a:cubicBezTo>
                    <a:pt x="57" y="89"/>
                    <a:pt x="59" y="102"/>
                    <a:pt x="52" y="110"/>
                  </a:cubicBezTo>
                  <a:cubicBezTo>
                    <a:pt x="51" y="110"/>
                    <a:pt x="51" y="111"/>
                    <a:pt x="50" y="111"/>
                  </a:cubicBezTo>
                  <a:lnTo>
                    <a:pt x="35" y="115"/>
                  </a:lnTo>
                  <a:close/>
                  <a:moveTo>
                    <a:pt x="115" y="47"/>
                  </a:moveTo>
                  <a:cubicBezTo>
                    <a:pt x="108" y="54"/>
                    <a:pt x="108" y="54"/>
                    <a:pt x="108" y="54"/>
                  </a:cubicBezTo>
                  <a:cubicBezTo>
                    <a:pt x="108" y="53"/>
                    <a:pt x="108" y="52"/>
                    <a:pt x="108" y="51"/>
                  </a:cubicBezTo>
                  <a:cubicBezTo>
                    <a:pt x="107" y="43"/>
                    <a:pt x="104" y="36"/>
                    <a:pt x="98" y="30"/>
                  </a:cubicBezTo>
                  <a:cubicBezTo>
                    <a:pt x="91" y="24"/>
                    <a:pt x="83" y="20"/>
                    <a:pt x="74" y="20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4" y="10"/>
                    <a:pt x="89" y="8"/>
                    <a:pt x="94" y="8"/>
                  </a:cubicBezTo>
                  <a:cubicBezTo>
                    <a:pt x="100" y="8"/>
                    <a:pt x="107" y="11"/>
                    <a:pt x="112" y="16"/>
                  </a:cubicBezTo>
                  <a:cubicBezTo>
                    <a:pt x="117" y="21"/>
                    <a:pt x="120" y="27"/>
                    <a:pt x="120" y="33"/>
                  </a:cubicBezTo>
                  <a:cubicBezTo>
                    <a:pt x="120" y="38"/>
                    <a:pt x="118" y="43"/>
                    <a:pt x="115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>
                <a:latin typeface="思源黑体 CN Normal" panose="020B0400000000000000" pitchFamily="34" charset="-122"/>
              </a:endParaRPr>
            </a:p>
          </p:txBody>
        </p:sp>
      </p:grpSp>
      <p:grpSp>
        <p:nvGrpSpPr>
          <p:cNvPr id="8" name="组合 1"/>
          <p:cNvGrpSpPr/>
          <p:nvPr/>
        </p:nvGrpSpPr>
        <p:grpSpPr>
          <a:xfrm>
            <a:off x="3900890" y="1633282"/>
            <a:ext cx="2381089" cy="2381089"/>
            <a:chOff x="3900890" y="1633282"/>
            <a:chExt cx="2381089" cy="2381089"/>
          </a:xfrm>
        </p:grpSpPr>
        <p:sp>
          <p:nvSpPr>
            <p:cNvPr id="9" name="Rectangle 32"/>
            <p:cNvSpPr/>
            <p:nvPr/>
          </p:nvSpPr>
          <p:spPr>
            <a:xfrm>
              <a:off x="3900890" y="1633282"/>
              <a:ext cx="2381089" cy="2381089"/>
            </a:xfrm>
            <a:prstGeom prst="rect">
              <a:avLst/>
            </a:prstGeom>
            <a:solidFill>
              <a:srgbClr val="41CB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335" dirty="0">
                <a:latin typeface="思源黑体 CN Normal" panose="020B0400000000000000" pitchFamily="34" charset="-122"/>
              </a:endParaRPr>
            </a:p>
          </p:txBody>
        </p:sp>
        <p:grpSp>
          <p:nvGrpSpPr>
            <p:cNvPr id="10" name="Group 82"/>
            <p:cNvGrpSpPr/>
            <p:nvPr/>
          </p:nvGrpSpPr>
          <p:grpSpPr>
            <a:xfrm>
              <a:off x="4509473" y="2161062"/>
              <a:ext cx="1163923" cy="1325528"/>
              <a:chOff x="812800" y="2719388"/>
              <a:chExt cx="1017588" cy="1158875"/>
            </a:xfrm>
            <a:solidFill>
              <a:schemeClr val="bg1"/>
            </a:solidFill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812800" y="2719388"/>
                <a:ext cx="1017588" cy="1158875"/>
              </a:xfrm>
              <a:custGeom>
                <a:avLst/>
                <a:gdLst>
                  <a:gd name="T0" fmla="*/ 56 w 112"/>
                  <a:gd name="T1" fmla="*/ 0 h 128"/>
                  <a:gd name="T2" fmla="*/ 0 w 112"/>
                  <a:gd name="T3" fmla="*/ 26 h 128"/>
                  <a:gd name="T4" fmla="*/ 0 w 112"/>
                  <a:gd name="T5" fmla="*/ 102 h 128"/>
                  <a:gd name="T6" fmla="*/ 56 w 112"/>
                  <a:gd name="T7" fmla="*/ 128 h 128"/>
                  <a:gd name="T8" fmla="*/ 112 w 112"/>
                  <a:gd name="T9" fmla="*/ 102 h 128"/>
                  <a:gd name="T10" fmla="*/ 112 w 112"/>
                  <a:gd name="T11" fmla="*/ 26 h 128"/>
                  <a:gd name="T12" fmla="*/ 56 w 112"/>
                  <a:gd name="T13" fmla="*/ 0 h 128"/>
                  <a:gd name="T14" fmla="*/ 104 w 112"/>
                  <a:gd name="T15" fmla="*/ 102 h 128"/>
                  <a:gd name="T16" fmla="*/ 56 w 112"/>
                  <a:gd name="T17" fmla="*/ 120 h 128"/>
                  <a:gd name="T18" fmla="*/ 8 w 112"/>
                  <a:gd name="T19" fmla="*/ 102 h 128"/>
                  <a:gd name="T20" fmla="*/ 8 w 112"/>
                  <a:gd name="T21" fmla="*/ 87 h 128"/>
                  <a:gd name="T22" fmla="*/ 56 w 112"/>
                  <a:gd name="T23" fmla="*/ 100 h 128"/>
                  <a:gd name="T24" fmla="*/ 104 w 112"/>
                  <a:gd name="T25" fmla="*/ 87 h 128"/>
                  <a:gd name="T26" fmla="*/ 104 w 112"/>
                  <a:gd name="T27" fmla="*/ 102 h 128"/>
                  <a:gd name="T28" fmla="*/ 104 w 112"/>
                  <a:gd name="T29" fmla="*/ 78 h 128"/>
                  <a:gd name="T30" fmla="*/ 104 w 112"/>
                  <a:gd name="T31" fmla="*/ 78 h 128"/>
                  <a:gd name="T32" fmla="*/ 104 w 112"/>
                  <a:gd name="T33" fmla="*/ 78 h 128"/>
                  <a:gd name="T34" fmla="*/ 56 w 112"/>
                  <a:gd name="T35" fmla="*/ 96 h 128"/>
                  <a:gd name="T36" fmla="*/ 8 w 112"/>
                  <a:gd name="T37" fmla="*/ 78 h 128"/>
                  <a:gd name="T38" fmla="*/ 8 w 112"/>
                  <a:gd name="T39" fmla="*/ 78 h 128"/>
                  <a:gd name="T40" fmla="*/ 8 w 112"/>
                  <a:gd name="T41" fmla="*/ 78 h 128"/>
                  <a:gd name="T42" fmla="*/ 8 w 112"/>
                  <a:gd name="T43" fmla="*/ 63 h 128"/>
                  <a:gd name="T44" fmla="*/ 56 w 112"/>
                  <a:gd name="T45" fmla="*/ 76 h 128"/>
                  <a:gd name="T46" fmla="*/ 104 w 112"/>
                  <a:gd name="T47" fmla="*/ 63 h 128"/>
                  <a:gd name="T48" fmla="*/ 104 w 112"/>
                  <a:gd name="T49" fmla="*/ 78 h 128"/>
                  <a:gd name="T50" fmla="*/ 104 w 112"/>
                  <a:gd name="T51" fmla="*/ 54 h 128"/>
                  <a:gd name="T52" fmla="*/ 104 w 112"/>
                  <a:gd name="T53" fmla="*/ 54 h 128"/>
                  <a:gd name="T54" fmla="*/ 104 w 112"/>
                  <a:gd name="T55" fmla="*/ 54 h 128"/>
                  <a:gd name="T56" fmla="*/ 56 w 112"/>
                  <a:gd name="T57" fmla="*/ 72 h 128"/>
                  <a:gd name="T58" fmla="*/ 8 w 112"/>
                  <a:gd name="T59" fmla="*/ 54 h 128"/>
                  <a:gd name="T60" fmla="*/ 8 w 112"/>
                  <a:gd name="T61" fmla="*/ 54 h 128"/>
                  <a:gd name="T62" fmla="*/ 8 w 112"/>
                  <a:gd name="T63" fmla="*/ 54 h 128"/>
                  <a:gd name="T64" fmla="*/ 8 w 112"/>
                  <a:gd name="T65" fmla="*/ 40 h 128"/>
                  <a:gd name="T66" fmla="*/ 56 w 112"/>
                  <a:gd name="T67" fmla="*/ 52 h 128"/>
                  <a:gd name="T68" fmla="*/ 104 w 112"/>
                  <a:gd name="T69" fmla="*/ 40 h 128"/>
                  <a:gd name="T70" fmla="*/ 104 w 112"/>
                  <a:gd name="T71" fmla="*/ 54 h 128"/>
                  <a:gd name="T72" fmla="*/ 56 w 112"/>
                  <a:gd name="T73" fmla="*/ 44 h 128"/>
                  <a:gd name="T74" fmla="*/ 8 w 112"/>
                  <a:gd name="T75" fmla="*/ 26 h 128"/>
                  <a:gd name="T76" fmla="*/ 56 w 112"/>
                  <a:gd name="T77" fmla="*/ 8 h 128"/>
                  <a:gd name="T78" fmla="*/ 104 w 112"/>
                  <a:gd name="T79" fmla="*/ 26 h 128"/>
                  <a:gd name="T80" fmla="*/ 56 w 112"/>
                  <a:gd name="T81" fmla="*/ 44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2" h="128">
                    <a:moveTo>
                      <a:pt x="56" y="0"/>
                    </a:moveTo>
                    <a:cubicBezTo>
                      <a:pt x="29" y="0"/>
                      <a:pt x="0" y="8"/>
                      <a:pt x="0" y="26"/>
                    </a:cubicBezTo>
                    <a:cubicBezTo>
                      <a:pt x="0" y="102"/>
                      <a:pt x="0" y="102"/>
                      <a:pt x="0" y="102"/>
                    </a:cubicBezTo>
                    <a:cubicBezTo>
                      <a:pt x="0" y="120"/>
                      <a:pt x="29" y="128"/>
                      <a:pt x="56" y="128"/>
                    </a:cubicBezTo>
                    <a:cubicBezTo>
                      <a:pt x="83" y="128"/>
                      <a:pt x="112" y="120"/>
                      <a:pt x="112" y="102"/>
                    </a:cubicBezTo>
                    <a:cubicBezTo>
                      <a:pt x="112" y="26"/>
                      <a:pt x="112" y="26"/>
                      <a:pt x="112" y="26"/>
                    </a:cubicBezTo>
                    <a:cubicBezTo>
                      <a:pt x="112" y="8"/>
                      <a:pt x="83" y="0"/>
                      <a:pt x="56" y="0"/>
                    </a:cubicBezTo>
                    <a:close/>
                    <a:moveTo>
                      <a:pt x="104" y="102"/>
                    </a:moveTo>
                    <a:cubicBezTo>
                      <a:pt x="104" y="112"/>
                      <a:pt x="83" y="120"/>
                      <a:pt x="56" y="120"/>
                    </a:cubicBezTo>
                    <a:cubicBezTo>
                      <a:pt x="29" y="120"/>
                      <a:pt x="8" y="112"/>
                      <a:pt x="8" y="102"/>
                    </a:cubicBezTo>
                    <a:cubicBezTo>
                      <a:pt x="8" y="87"/>
                      <a:pt x="8" y="87"/>
                      <a:pt x="8" y="87"/>
                    </a:cubicBezTo>
                    <a:cubicBezTo>
                      <a:pt x="16" y="96"/>
                      <a:pt x="36" y="100"/>
                      <a:pt x="56" y="100"/>
                    </a:cubicBezTo>
                    <a:cubicBezTo>
                      <a:pt x="76" y="100"/>
                      <a:pt x="96" y="96"/>
                      <a:pt x="104" y="87"/>
                    </a:cubicBezTo>
                    <a:lnTo>
                      <a:pt x="104" y="102"/>
                    </a:lnTo>
                    <a:close/>
                    <a:moveTo>
                      <a:pt x="104" y="78"/>
                    </a:moveTo>
                    <a:cubicBezTo>
                      <a:pt x="104" y="78"/>
                      <a:pt x="104" y="78"/>
                      <a:pt x="104" y="78"/>
                    </a:cubicBezTo>
                    <a:cubicBezTo>
                      <a:pt x="104" y="78"/>
                      <a:pt x="104" y="78"/>
                      <a:pt x="104" y="78"/>
                    </a:cubicBezTo>
                    <a:cubicBezTo>
                      <a:pt x="104" y="88"/>
                      <a:pt x="83" y="96"/>
                      <a:pt x="56" y="96"/>
                    </a:cubicBezTo>
                    <a:cubicBezTo>
                      <a:pt x="29" y="96"/>
                      <a:pt x="8" y="88"/>
                      <a:pt x="8" y="78"/>
                    </a:cubicBezTo>
                    <a:cubicBezTo>
                      <a:pt x="8" y="78"/>
                      <a:pt x="8" y="78"/>
                      <a:pt x="8" y="78"/>
                    </a:cubicBezTo>
                    <a:cubicBezTo>
                      <a:pt x="8" y="78"/>
                      <a:pt x="8" y="78"/>
                      <a:pt x="8" y="78"/>
                    </a:cubicBezTo>
                    <a:cubicBezTo>
                      <a:pt x="8" y="63"/>
                      <a:pt x="8" y="63"/>
                      <a:pt x="8" y="63"/>
                    </a:cubicBezTo>
                    <a:cubicBezTo>
                      <a:pt x="16" y="72"/>
                      <a:pt x="36" y="76"/>
                      <a:pt x="56" y="76"/>
                    </a:cubicBezTo>
                    <a:cubicBezTo>
                      <a:pt x="76" y="76"/>
                      <a:pt x="96" y="72"/>
                      <a:pt x="104" y="63"/>
                    </a:cubicBezTo>
                    <a:lnTo>
                      <a:pt x="104" y="78"/>
                    </a:lnTo>
                    <a:close/>
                    <a:moveTo>
                      <a:pt x="104" y="54"/>
                    </a:moveTo>
                    <a:cubicBezTo>
                      <a:pt x="104" y="54"/>
                      <a:pt x="104" y="54"/>
                      <a:pt x="104" y="54"/>
                    </a:cubicBezTo>
                    <a:cubicBezTo>
                      <a:pt x="104" y="54"/>
                      <a:pt x="104" y="54"/>
                      <a:pt x="104" y="54"/>
                    </a:cubicBezTo>
                    <a:cubicBezTo>
                      <a:pt x="104" y="64"/>
                      <a:pt x="83" y="72"/>
                      <a:pt x="56" y="72"/>
                    </a:cubicBezTo>
                    <a:cubicBezTo>
                      <a:pt x="29" y="72"/>
                      <a:pt x="8" y="64"/>
                      <a:pt x="8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18" y="48"/>
                      <a:pt x="38" y="52"/>
                      <a:pt x="56" y="52"/>
                    </a:cubicBezTo>
                    <a:cubicBezTo>
                      <a:pt x="74" y="52"/>
                      <a:pt x="94" y="48"/>
                      <a:pt x="104" y="40"/>
                    </a:cubicBezTo>
                    <a:lnTo>
                      <a:pt x="104" y="54"/>
                    </a:lnTo>
                    <a:close/>
                    <a:moveTo>
                      <a:pt x="56" y="44"/>
                    </a:moveTo>
                    <a:cubicBezTo>
                      <a:pt x="29" y="44"/>
                      <a:pt x="8" y="36"/>
                      <a:pt x="8" y="26"/>
                    </a:cubicBezTo>
                    <a:cubicBezTo>
                      <a:pt x="8" y="16"/>
                      <a:pt x="29" y="8"/>
                      <a:pt x="56" y="8"/>
                    </a:cubicBezTo>
                    <a:cubicBezTo>
                      <a:pt x="83" y="8"/>
                      <a:pt x="104" y="16"/>
                      <a:pt x="104" y="26"/>
                    </a:cubicBezTo>
                    <a:cubicBezTo>
                      <a:pt x="104" y="36"/>
                      <a:pt x="83" y="44"/>
                      <a:pt x="56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>
                  <a:latin typeface="思源黑体 CN Normal" panose="020B0400000000000000" pitchFamily="34" charset="-122"/>
                </a:endParaRPr>
              </a:p>
            </p:txBody>
          </p:sp>
          <p:sp>
            <p:nvSpPr>
              <p:cNvPr id="12" name="Oval 36"/>
              <p:cNvSpPr>
                <a:spLocks noChangeArrowheads="1"/>
              </p:cNvSpPr>
              <p:nvPr/>
            </p:nvSpPr>
            <p:spPr bwMode="auto">
              <a:xfrm>
                <a:off x="1612900" y="3624263"/>
                <a:ext cx="71438" cy="730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>
                  <a:latin typeface="思源黑体 CN Normal" panose="020B0400000000000000" pitchFamily="34" charset="-122"/>
                </a:endParaRPr>
              </a:p>
            </p:txBody>
          </p:sp>
          <p:sp>
            <p:nvSpPr>
              <p:cNvPr id="13" name="Oval 37"/>
              <p:cNvSpPr>
                <a:spLocks noChangeArrowheads="1"/>
              </p:cNvSpPr>
              <p:nvPr/>
            </p:nvSpPr>
            <p:spPr bwMode="auto">
              <a:xfrm>
                <a:off x="1612900" y="3406776"/>
                <a:ext cx="71438" cy="730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>
                  <a:latin typeface="思源黑体 CN Normal" panose="020B0400000000000000" pitchFamily="34" charset="-122"/>
                </a:endParaRPr>
              </a:p>
            </p:txBody>
          </p:sp>
          <p:sp>
            <p:nvSpPr>
              <p:cNvPr id="14" name="Oval 38"/>
              <p:cNvSpPr>
                <a:spLocks noChangeArrowheads="1"/>
              </p:cNvSpPr>
              <p:nvPr/>
            </p:nvSpPr>
            <p:spPr bwMode="auto">
              <a:xfrm>
                <a:off x="1612900" y="3190876"/>
                <a:ext cx="71438" cy="714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>
                  <a:latin typeface="思源黑体 CN Normal" panose="020B0400000000000000" pitchFamily="34" charset="-122"/>
                </a:endParaRPr>
              </a:p>
            </p:txBody>
          </p:sp>
        </p:grpSp>
      </p:grpSp>
      <p:grpSp>
        <p:nvGrpSpPr>
          <p:cNvPr id="15" name="组合 2"/>
          <p:cNvGrpSpPr/>
          <p:nvPr/>
        </p:nvGrpSpPr>
        <p:grpSpPr>
          <a:xfrm>
            <a:off x="6652847" y="2377037"/>
            <a:ext cx="1633779" cy="1633779"/>
            <a:chOff x="4648201" y="4135496"/>
            <a:chExt cx="1633779" cy="1633779"/>
          </a:xfrm>
        </p:grpSpPr>
        <p:sp>
          <p:nvSpPr>
            <p:cNvPr id="16" name="Rectangle 37"/>
            <p:cNvSpPr/>
            <p:nvPr/>
          </p:nvSpPr>
          <p:spPr>
            <a:xfrm>
              <a:off x="4648201" y="4135496"/>
              <a:ext cx="1633779" cy="1633779"/>
            </a:xfrm>
            <a:prstGeom prst="rect">
              <a:avLst/>
            </a:prstGeom>
            <a:solidFill>
              <a:srgbClr val="4A9C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55" dirty="0">
                <a:latin typeface="思源黑体 CN Normal" panose="020B0400000000000000" pitchFamily="34" charset="-122"/>
              </a:endParaRPr>
            </a:p>
          </p:txBody>
        </p:sp>
        <p:sp>
          <p:nvSpPr>
            <p:cNvPr id="17" name="Freeform 151"/>
            <p:cNvSpPr>
              <a:spLocks noEditPoints="1"/>
            </p:cNvSpPr>
            <p:nvPr/>
          </p:nvSpPr>
          <p:spPr bwMode="auto">
            <a:xfrm rot="20484176">
              <a:off x="4985848" y="4517851"/>
              <a:ext cx="926400" cy="933236"/>
            </a:xfrm>
            <a:custGeom>
              <a:avLst/>
              <a:gdLst>
                <a:gd name="T0" fmla="*/ 93 w 123"/>
                <a:gd name="T1" fmla="*/ 129 h 129"/>
                <a:gd name="T2" fmla="*/ 62 w 123"/>
                <a:gd name="T3" fmla="*/ 111 h 129"/>
                <a:gd name="T4" fmla="*/ 89 w 123"/>
                <a:gd name="T5" fmla="*/ 84 h 129"/>
                <a:gd name="T6" fmla="*/ 91 w 123"/>
                <a:gd name="T7" fmla="*/ 98 h 129"/>
                <a:gd name="T8" fmla="*/ 111 w 123"/>
                <a:gd name="T9" fmla="*/ 70 h 129"/>
                <a:gd name="T10" fmla="*/ 109 w 123"/>
                <a:gd name="T11" fmla="*/ 62 h 129"/>
                <a:gd name="T12" fmla="*/ 114 w 123"/>
                <a:gd name="T13" fmla="*/ 59 h 129"/>
                <a:gd name="T14" fmla="*/ 122 w 123"/>
                <a:gd name="T15" fmla="*/ 79 h 129"/>
                <a:gd name="T16" fmla="*/ 92 w 123"/>
                <a:gd name="T17" fmla="*/ 118 h 129"/>
                <a:gd name="T18" fmla="*/ 93 w 123"/>
                <a:gd name="T19" fmla="*/ 129 h 129"/>
                <a:gd name="T20" fmla="*/ 0 w 123"/>
                <a:gd name="T21" fmla="*/ 58 h 129"/>
                <a:gd name="T22" fmla="*/ 30 w 123"/>
                <a:gd name="T23" fmla="*/ 38 h 129"/>
                <a:gd name="T24" fmla="*/ 42 w 123"/>
                <a:gd name="T25" fmla="*/ 74 h 129"/>
                <a:gd name="T26" fmla="*/ 29 w 123"/>
                <a:gd name="T27" fmla="*/ 69 h 129"/>
                <a:gd name="T28" fmla="*/ 45 w 123"/>
                <a:gd name="T29" fmla="*/ 99 h 129"/>
                <a:gd name="T30" fmla="*/ 53 w 123"/>
                <a:gd name="T31" fmla="*/ 101 h 129"/>
                <a:gd name="T32" fmla="*/ 53 w 123"/>
                <a:gd name="T33" fmla="*/ 107 h 129"/>
                <a:gd name="T34" fmla="*/ 33 w 123"/>
                <a:gd name="T35" fmla="*/ 105 h 129"/>
                <a:gd name="T36" fmla="*/ 11 w 123"/>
                <a:gd name="T37" fmla="*/ 62 h 129"/>
                <a:gd name="T38" fmla="*/ 0 w 123"/>
                <a:gd name="T39" fmla="*/ 58 h 129"/>
                <a:gd name="T40" fmla="*/ 111 w 123"/>
                <a:gd name="T41" fmla="*/ 9 h 129"/>
                <a:gd name="T42" fmla="*/ 102 w 123"/>
                <a:gd name="T43" fmla="*/ 16 h 129"/>
                <a:gd name="T44" fmla="*/ 54 w 123"/>
                <a:gd name="T45" fmla="*/ 12 h 129"/>
                <a:gd name="T46" fmla="*/ 41 w 123"/>
                <a:gd name="T47" fmla="*/ 28 h 129"/>
                <a:gd name="T48" fmla="*/ 46 w 123"/>
                <a:gd name="T49" fmla="*/ 32 h 129"/>
                <a:gd name="T50" fmla="*/ 52 w 123"/>
                <a:gd name="T51" fmla="*/ 26 h 129"/>
                <a:gd name="T52" fmla="*/ 86 w 123"/>
                <a:gd name="T53" fmla="*/ 28 h 129"/>
                <a:gd name="T54" fmla="*/ 75 w 123"/>
                <a:gd name="T55" fmla="*/ 37 h 129"/>
                <a:gd name="T56" fmla="*/ 112 w 123"/>
                <a:gd name="T57" fmla="*/ 46 h 129"/>
                <a:gd name="T58" fmla="*/ 111 w 123"/>
                <a:gd name="T59" fmla="*/ 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3" h="129">
                  <a:moveTo>
                    <a:pt x="93" y="129"/>
                  </a:moveTo>
                  <a:cubicBezTo>
                    <a:pt x="62" y="111"/>
                    <a:pt x="62" y="111"/>
                    <a:pt x="62" y="111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1" y="98"/>
                    <a:pt x="91" y="98"/>
                    <a:pt x="91" y="98"/>
                  </a:cubicBezTo>
                  <a:cubicBezTo>
                    <a:pt x="103" y="95"/>
                    <a:pt x="112" y="83"/>
                    <a:pt x="111" y="70"/>
                  </a:cubicBezTo>
                  <a:cubicBezTo>
                    <a:pt x="110" y="67"/>
                    <a:pt x="110" y="64"/>
                    <a:pt x="109" y="62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8" y="65"/>
                    <a:pt x="121" y="71"/>
                    <a:pt x="122" y="79"/>
                  </a:cubicBezTo>
                  <a:cubicBezTo>
                    <a:pt x="123" y="98"/>
                    <a:pt x="111" y="114"/>
                    <a:pt x="92" y="118"/>
                  </a:cubicBezTo>
                  <a:cubicBezTo>
                    <a:pt x="93" y="129"/>
                    <a:pt x="93" y="129"/>
                    <a:pt x="93" y="129"/>
                  </a:cubicBezTo>
                  <a:close/>
                  <a:moveTo>
                    <a:pt x="0" y="58"/>
                  </a:moveTo>
                  <a:cubicBezTo>
                    <a:pt x="30" y="38"/>
                    <a:pt x="30" y="38"/>
                    <a:pt x="30" y="38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6" y="82"/>
                    <a:pt x="33" y="95"/>
                    <a:pt x="45" y="99"/>
                  </a:cubicBezTo>
                  <a:cubicBezTo>
                    <a:pt x="48" y="100"/>
                    <a:pt x="51" y="101"/>
                    <a:pt x="53" y="101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47" y="108"/>
                    <a:pt x="39" y="108"/>
                    <a:pt x="33" y="105"/>
                  </a:cubicBezTo>
                  <a:cubicBezTo>
                    <a:pt x="15" y="99"/>
                    <a:pt x="6" y="80"/>
                    <a:pt x="11" y="62"/>
                  </a:cubicBezTo>
                  <a:cubicBezTo>
                    <a:pt x="0" y="58"/>
                    <a:pt x="0" y="58"/>
                    <a:pt x="0" y="58"/>
                  </a:cubicBezTo>
                  <a:close/>
                  <a:moveTo>
                    <a:pt x="111" y="9"/>
                  </a:moveTo>
                  <a:cubicBezTo>
                    <a:pt x="102" y="16"/>
                    <a:pt x="102" y="16"/>
                    <a:pt x="102" y="16"/>
                  </a:cubicBezTo>
                  <a:cubicBezTo>
                    <a:pt x="90" y="3"/>
                    <a:pt x="69" y="0"/>
                    <a:pt x="54" y="12"/>
                  </a:cubicBezTo>
                  <a:cubicBezTo>
                    <a:pt x="48" y="16"/>
                    <a:pt x="44" y="22"/>
                    <a:pt x="41" y="2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8" y="29"/>
                    <a:pt x="49" y="27"/>
                    <a:pt x="52" y="26"/>
                  </a:cubicBezTo>
                  <a:cubicBezTo>
                    <a:pt x="62" y="18"/>
                    <a:pt x="77" y="19"/>
                    <a:pt x="86" y="28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112" y="46"/>
                    <a:pt x="112" y="46"/>
                    <a:pt x="112" y="46"/>
                  </a:cubicBezTo>
                  <a:lnTo>
                    <a:pt x="111" y="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9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1049523" y="1930180"/>
            <a:ext cx="2408441" cy="430879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zh-CN" altLang="en-US" sz="2200" b="1" dirty="0" smtClean="0">
                <a:solidFill>
                  <a:srgbClr val="41CBC6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如何</a:t>
            </a:r>
            <a:r>
              <a:rPr lang="zh-CN" altLang="en-US" sz="2200" b="1" dirty="0">
                <a:solidFill>
                  <a:srgbClr val="41CBC6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提高效率</a:t>
            </a:r>
            <a:endParaRPr lang="en-US" altLang="zh-CN" sz="2200" b="1" dirty="0">
              <a:solidFill>
                <a:srgbClr val="41CBC6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9" name="矩形 47"/>
          <p:cNvSpPr>
            <a:spLocks noChangeArrowheads="1"/>
          </p:cNvSpPr>
          <p:nvPr/>
        </p:nvSpPr>
        <p:spPr bwMode="auto">
          <a:xfrm>
            <a:off x="1017683" y="2367213"/>
            <a:ext cx="2967143" cy="142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spcAft>
                <a:spcPts val="600"/>
              </a:spcAft>
              <a:buNone/>
            </a:pP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用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大并发思路，把能力无限克隆；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spcAft>
                <a:spcPts val="600"/>
              </a:spcAft>
              <a:buNone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根据任务数量和任务周期，计算所需的通道能力；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spcAft>
                <a:spcPts val="600"/>
              </a:spcAft>
              <a:buNone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在电话通信上，通过增加线路的方式提升产</a:t>
            </a: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能；在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文字交互上，通过提高硬件性能的方式，满足瞬时处理要求</a:t>
            </a: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。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0" name="Frame 39"/>
          <p:cNvSpPr/>
          <p:nvPr/>
        </p:nvSpPr>
        <p:spPr>
          <a:xfrm>
            <a:off x="5618786" y="3415038"/>
            <a:ext cx="1413554" cy="1215259"/>
          </a:xfrm>
          <a:custGeom>
            <a:avLst/>
            <a:gdLst>
              <a:gd name="connsiteX0" fmla="*/ 0 w 1689805"/>
              <a:gd name="connsiteY0" fmla="*/ 0 h 1689805"/>
              <a:gd name="connsiteX1" fmla="*/ 1689805 w 1689805"/>
              <a:gd name="connsiteY1" fmla="*/ 0 h 1689805"/>
              <a:gd name="connsiteX2" fmla="*/ 1689805 w 1689805"/>
              <a:gd name="connsiteY2" fmla="*/ 1689805 h 1689805"/>
              <a:gd name="connsiteX3" fmla="*/ 0 w 1689805"/>
              <a:gd name="connsiteY3" fmla="*/ 1689805 h 1689805"/>
              <a:gd name="connsiteX4" fmla="*/ 0 w 1689805"/>
              <a:gd name="connsiteY4" fmla="*/ 0 h 1689805"/>
              <a:gd name="connsiteX0-1" fmla="*/ 0 w 1689805"/>
              <a:gd name="connsiteY0-2" fmla="*/ 0 h 1707389"/>
              <a:gd name="connsiteX1-3" fmla="*/ 1689805 w 1689805"/>
              <a:gd name="connsiteY1-4" fmla="*/ 0 h 1707389"/>
              <a:gd name="connsiteX2-5" fmla="*/ 1689805 w 1689805"/>
              <a:gd name="connsiteY2-6" fmla="*/ 1689805 h 1707389"/>
              <a:gd name="connsiteX3-7" fmla="*/ 861646 w 1689805"/>
              <a:gd name="connsiteY3-8" fmla="*/ 1707389 h 1707389"/>
              <a:gd name="connsiteX4-9" fmla="*/ 0 w 1689805"/>
              <a:gd name="connsiteY4-10" fmla="*/ 0 h 1707389"/>
              <a:gd name="connsiteX0-11" fmla="*/ 0 w 1689805"/>
              <a:gd name="connsiteY0-12" fmla="*/ 0 h 1733767"/>
              <a:gd name="connsiteX1-13" fmla="*/ 1689805 w 1689805"/>
              <a:gd name="connsiteY1-14" fmla="*/ 0 h 1733767"/>
              <a:gd name="connsiteX2-15" fmla="*/ 854536 w 1689805"/>
              <a:gd name="connsiteY2-16" fmla="*/ 1733767 h 1733767"/>
              <a:gd name="connsiteX3-17" fmla="*/ 861646 w 1689805"/>
              <a:gd name="connsiteY3-18" fmla="*/ 1707389 h 1733767"/>
              <a:gd name="connsiteX4-19" fmla="*/ 0 w 1689805"/>
              <a:gd name="connsiteY4-20" fmla="*/ 0 h 1733767"/>
              <a:gd name="connsiteX0-21" fmla="*/ 0 w 1689805"/>
              <a:gd name="connsiteY0-22" fmla="*/ 0 h 1733767"/>
              <a:gd name="connsiteX1-23" fmla="*/ 1689805 w 1689805"/>
              <a:gd name="connsiteY1-24" fmla="*/ 0 h 1733767"/>
              <a:gd name="connsiteX2-25" fmla="*/ 854536 w 1689805"/>
              <a:gd name="connsiteY2-26" fmla="*/ 1733767 h 1733767"/>
              <a:gd name="connsiteX3-27" fmla="*/ 819604 w 1689805"/>
              <a:gd name="connsiteY3-28" fmla="*/ 1530639 h 1733767"/>
              <a:gd name="connsiteX4-29" fmla="*/ 0 w 1689805"/>
              <a:gd name="connsiteY4-30" fmla="*/ 0 h 1733767"/>
              <a:gd name="connsiteX0-31" fmla="*/ 0 w 1689805"/>
              <a:gd name="connsiteY0-32" fmla="*/ 0 h 1546620"/>
              <a:gd name="connsiteX1-33" fmla="*/ 1689805 w 1689805"/>
              <a:gd name="connsiteY1-34" fmla="*/ 0 h 1546620"/>
              <a:gd name="connsiteX2-35" fmla="*/ 844026 w 1689805"/>
              <a:gd name="connsiteY2-36" fmla="*/ 1546620 h 1546620"/>
              <a:gd name="connsiteX3-37" fmla="*/ 819604 w 1689805"/>
              <a:gd name="connsiteY3-38" fmla="*/ 1530639 h 1546620"/>
              <a:gd name="connsiteX4-39" fmla="*/ 0 w 1689805"/>
              <a:gd name="connsiteY4-40" fmla="*/ 0 h 1546620"/>
              <a:gd name="connsiteX0-41" fmla="*/ 0 w 1689805"/>
              <a:gd name="connsiteY0-42" fmla="*/ 0 h 1546620"/>
              <a:gd name="connsiteX1-43" fmla="*/ 1689805 w 1689805"/>
              <a:gd name="connsiteY1-44" fmla="*/ 0 h 1546620"/>
              <a:gd name="connsiteX2-45" fmla="*/ 844026 w 1689805"/>
              <a:gd name="connsiteY2-46" fmla="*/ 1546620 h 1546620"/>
              <a:gd name="connsiteX3-47" fmla="*/ 851135 w 1689805"/>
              <a:gd name="connsiteY3-48" fmla="*/ 1437066 h 1546620"/>
              <a:gd name="connsiteX4-49" fmla="*/ 0 w 1689805"/>
              <a:gd name="connsiteY4-50" fmla="*/ 0 h 1546620"/>
              <a:gd name="connsiteX0-51" fmla="*/ 0 w 1689805"/>
              <a:gd name="connsiteY0-52" fmla="*/ 0 h 1437066"/>
              <a:gd name="connsiteX1-53" fmla="*/ 1689805 w 1689805"/>
              <a:gd name="connsiteY1-54" fmla="*/ 0 h 1437066"/>
              <a:gd name="connsiteX2-55" fmla="*/ 865048 w 1689805"/>
              <a:gd name="connsiteY2-56" fmla="*/ 1401061 h 1437066"/>
              <a:gd name="connsiteX3-57" fmla="*/ 851135 w 1689805"/>
              <a:gd name="connsiteY3-58" fmla="*/ 1437066 h 1437066"/>
              <a:gd name="connsiteX4-59" fmla="*/ 0 w 1689805"/>
              <a:gd name="connsiteY4-60" fmla="*/ 0 h 143706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689805" h="1437066">
                <a:moveTo>
                  <a:pt x="0" y="0"/>
                </a:moveTo>
                <a:lnTo>
                  <a:pt x="1689805" y="0"/>
                </a:lnTo>
                <a:lnTo>
                  <a:pt x="865048" y="1401061"/>
                </a:lnTo>
                <a:lnTo>
                  <a:pt x="851135" y="1437066"/>
                </a:lnTo>
                <a:lnTo>
                  <a:pt x="0" y="0"/>
                </a:lnTo>
                <a:close/>
              </a:path>
            </a:pathLst>
          </a:custGeom>
          <a:solidFill>
            <a:srgbClr val="FAFAFA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55" dirty="0">
              <a:solidFill>
                <a:schemeClr val="tx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502244" y="1525733"/>
            <a:ext cx="3689756" cy="430879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zh-CN" altLang="en-US" sz="2200" b="1" dirty="0" smtClean="0">
                <a:solidFill>
                  <a:srgbClr val="4A9CC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如何</a:t>
            </a:r>
            <a:r>
              <a:rPr lang="zh-CN" altLang="en-US" sz="2200" b="1" dirty="0">
                <a:solidFill>
                  <a:srgbClr val="4A9CC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解决人机交互自动化</a:t>
            </a:r>
            <a:endParaRPr lang="en-US" altLang="zh-CN" sz="2200" b="1" dirty="0">
              <a:solidFill>
                <a:srgbClr val="4A9CCB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2" name="矩形 47"/>
          <p:cNvSpPr>
            <a:spLocks noChangeArrowheads="1"/>
          </p:cNvSpPr>
          <p:nvPr/>
        </p:nvSpPr>
        <p:spPr bwMode="auto">
          <a:xfrm>
            <a:off x="8499648" y="2023627"/>
            <a:ext cx="3366287" cy="93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 lvl="0"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zh-CN" altLang="en-US" sz="12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▶ 通过</a:t>
            </a:r>
            <a:r>
              <a:rPr lang="zh-CN" altLang="en-US" sz="12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低延时的语音识别</a:t>
            </a:r>
            <a:r>
              <a:rPr lang="zh-CN" altLang="en-US" sz="12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和</a:t>
            </a:r>
            <a:r>
              <a:rPr lang="zh-CN" altLang="en-US" sz="12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高识别率的语义理解</a:t>
            </a:r>
            <a:r>
              <a:rPr lang="zh-CN" altLang="en-US" sz="12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处理技术，使用小文智能自主设计业务所需的交互场景，按需接入生产渠道，实现</a:t>
            </a:r>
            <a:r>
              <a:rPr lang="zh-CN" altLang="en-US" sz="12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人机交互自动化，智能化</a:t>
            </a:r>
            <a:r>
              <a:rPr lang="zh-CN" altLang="en-US" sz="12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，解放人类劳动力</a:t>
            </a:r>
            <a:endParaRPr lang="zh-CN" altLang="en-US" sz="1200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312589" y="4282123"/>
            <a:ext cx="2967404" cy="430879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zh-CN" altLang="en-US" sz="2200" b="1" dirty="0" smtClean="0">
                <a:solidFill>
                  <a:srgbClr val="5A538C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如何</a:t>
            </a:r>
            <a:r>
              <a:rPr lang="zh-CN" altLang="en-US" sz="2200" b="1" dirty="0">
                <a:solidFill>
                  <a:srgbClr val="5A538C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保证结果准确性</a:t>
            </a:r>
            <a:endParaRPr lang="en-US" altLang="zh-CN" sz="2200" b="1" dirty="0">
              <a:solidFill>
                <a:srgbClr val="5A538C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2312589" y="4719156"/>
            <a:ext cx="2686460" cy="93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 lvl="0"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zh-CN" altLang="en-US" sz="12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▶ 在</a:t>
            </a:r>
            <a:r>
              <a:rPr lang="zh-CN" altLang="en-US" sz="12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语音识别上，结合语义理解的纠错策略，实现交互理解的准确性，并通过交互标签模块，标记每一次对话的属性，作结果统计</a:t>
            </a:r>
            <a:r>
              <a:rPr lang="zh-CN" altLang="en-US" sz="12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依据。</a:t>
            </a:r>
            <a:endParaRPr lang="zh-CN" altLang="en-US" sz="1200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7" name="Frame 39"/>
          <p:cNvSpPr/>
          <p:nvPr/>
        </p:nvSpPr>
        <p:spPr>
          <a:xfrm>
            <a:off x="5645163" y="3432627"/>
            <a:ext cx="1413554" cy="1177598"/>
          </a:xfrm>
          <a:custGeom>
            <a:avLst/>
            <a:gdLst>
              <a:gd name="connsiteX0" fmla="*/ 0 w 1689805"/>
              <a:gd name="connsiteY0" fmla="*/ 0 h 1689805"/>
              <a:gd name="connsiteX1" fmla="*/ 1689805 w 1689805"/>
              <a:gd name="connsiteY1" fmla="*/ 0 h 1689805"/>
              <a:gd name="connsiteX2" fmla="*/ 1689805 w 1689805"/>
              <a:gd name="connsiteY2" fmla="*/ 1689805 h 1689805"/>
              <a:gd name="connsiteX3" fmla="*/ 0 w 1689805"/>
              <a:gd name="connsiteY3" fmla="*/ 1689805 h 1689805"/>
              <a:gd name="connsiteX4" fmla="*/ 0 w 1689805"/>
              <a:gd name="connsiteY4" fmla="*/ 0 h 1689805"/>
              <a:gd name="connsiteX0-1" fmla="*/ 0 w 1689805"/>
              <a:gd name="connsiteY0-2" fmla="*/ 0 h 1689805"/>
              <a:gd name="connsiteX1-3" fmla="*/ 1689805 w 1689805"/>
              <a:gd name="connsiteY1-4" fmla="*/ 0 h 1689805"/>
              <a:gd name="connsiteX2-5" fmla="*/ 1689805 w 1689805"/>
              <a:gd name="connsiteY2-6" fmla="*/ 1689805 h 1689805"/>
              <a:gd name="connsiteX3-7" fmla="*/ 835269 w 1689805"/>
              <a:gd name="connsiteY3-8" fmla="*/ 1672220 h 1689805"/>
              <a:gd name="connsiteX4-9" fmla="*/ 0 w 1689805"/>
              <a:gd name="connsiteY4-10" fmla="*/ 0 h 1689805"/>
              <a:gd name="connsiteX0-11" fmla="*/ 0 w 1689805"/>
              <a:gd name="connsiteY0-12" fmla="*/ 0 h 1681012"/>
              <a:gd name="connsiteX1-13" fmla="*/ 1689805 w 1689805"/>
              <a:gd name="connsiteY1-14" fmla="*/ 0 h 1681012"/>
              <a:gd name="connsiteX2-15" fmla="*/ 872120 w 1689805"/>
              <a:gd name="connsiteY2-16" fmla="*/ 1681012 h 1681012"/>
              <a:gd name="connsiteX3-17" fmla="*/ 835269 w 1689805"/>
              <a:gd name="connsiteY3-18" fmla="*/ 1672220 h 1681012"/>
              <a:gd name="connsiteX4-19" fmla="*/ 0 w 1689805"/>
              <a:gd name="connsiteY4-20" fmla="*/ 0 h 1681012"/>
              <a:gd name="connsiteX0-21" fmla="*/ 0 w 1689805"/>
              <a:gd name="connsiteY0-22" fmla="*/ 0 h 1681012"/>
              <a:gd name="connsiteX1-23" fmla="*/ 1689805 w 1689805"/>
              <a:gd name="connsiteY1-24" fmla="*/ 0 h 1681012"/>
              <a:gd name="connsiteX2-25" fmla="*/ 872120 w 1689805"/>
              <a:gd name="connsiteY2-26" fmla="*/ 1681012 h 1681012"/>
              <a:gd name="connsiteX3-27" fmla="*/ 782715 w 1689805"/>
              <a:gd name="connsiteY3-28" fmla="*/ 1367412 h 1681012"/>
              <a:gd name="connsiteX4-29" fmla="*/ 0 w 1689805"/>
              <a:gd name="connsiteY4-30" fmla="*/ 0 h 1681012"/>
              <a:gd name="connsiteX0-31" fmla="*/ 0 w 1689805"/>
              <a:gd name="connsiteY0-32" fmla="*/ 0 h 1407737"/>
              <a:gd name="connsiteX1-33" fmla="*/ 1689805 w 1689805"/>
              <a:gd name="connsiteY1-34" fmla="*/ 0 h 1407737"/>
              <a:gd name="connsiteX2-35" fmla="*/ 819568 w 1689805"/>
              <a:gd name="connsiteY2-36" fmla="*/ 1407737 h 1407737"/>
              <a:gd name="connsiteX3-37" fmla="*/ 782715 w 1689805"/>
              <a:gd name="connsiteY3-38" fmla="*/ 1367412 h 1407737"/>
              <a:gd name="connsiteX4-39" fmla="*/ 0 w 1689805"/>
              <a:gd name="connsiteY4-40" fmla="*/ 0 h 140773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689805" h="1407737">
                <a:moveTo>
                  <a:pt x="0" y="0"/>
                </a:moveTo>
                <a:lnTo>
                  <a:pt x="1689805" y="0"/>
                </a:lnTo>
                <a:lnTo>
                  <a:pt x="819568" y="1407737"/>
                </a:lnTo>
                <a:lnTo>
                  <a:pt x="782715" y="1367412"/>
                </a:lnTo>
                <a:lnTo>
                  <a:pt x="0" y="0"/>
                </a:lnTo>
                <a:close/>
              </a:path>
            </a:pathLst>
          </a:custGeom>
          <a:solidFill>
            <a:srgbClr val="FAFAFA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55" dirty="0">
              <a:solidFill>
                <a:schemeClr val="tx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28" name="Rectangle 40"/>
          <p:cNvSpPr/>
          <p:nvPr/>
        </p:nvSpPr>
        <p:spPr>
          <a:xfrm>
            <a:off x="5845164" y="3553496"/>
            <a:ext cx="980633" cy="884136"/>
          </a:xfrm>
          <a:custGeom>
            <a:avLst/>
            <a:gdLst>
              <a:gd name="connsiteX0" fmla="*/ 0 w 1008444"/>
              <a:gd name="connsiteY0" fmla="*/ 0 h 1008444"/>
              <a:gd name="connsiteX1" fmla="*/ 1008444 w 1008444"/>
              <a:gd name="connsiteY1" fmla="*/ 0 h 1008444"/>
              <a:gd name="connsiteX2" fmla="*/ 1008444 w 1008444"/>
              <a:gd name="connsiteY2" fmla="*/ 1008444 h 1008444"/>
              <a:gd name="connsiteX3" fmla="*/ 0 w 1008444"/>
              <a:gd name="connsiteY3" fmla="*/ 1008444 h 1008444"/>
              <a:gd name="connsiteX4" fmla="*/ 0 w 1008444"/>
              <a:gd name="connsiteY4" fmla="*/ 0 h 1008444"/>
              <a:gd name="connsiteX0-1" fmla="*/ 0 w 1008444"/>
              <a:gd name="connsiteY0-2" fmla="*/ 0 h 1008444"/>
              <a:gd name="connsiteX1-3" fmla="*/ 1008444 w 1008444"/>
              <a:gd name="connsiteY1-4" fmla="*/ 0 h 1008444"/>
              <a:gd name="connsiteX2-5" fmla="*/ 1008444 w 1008444"/>
              <a:gd name="connsiteY2-6" fmla="*/ 1008444 h 1008444"/>
              <a:gd name="connsiteX3-7" fmla="*/ 483577 w 1008444"/>
              <a:gd name="connsiteY3-8" fmla="*/ 1008444 h 1008444"/>
              <a:gd name="connsiteX4-9" fmla="*/ 0 w 1008444"/>
              <a:gd name="connsiteY4-10" fmla="*/ 0 h 1008444"/>
              <a:gd name="connsiteX0-11" fmla="*/ 0 w 1008444"/>
              <a:gd name="connsiteY0-12" fmla="*/ 0 h 1034821"/>
              <a:gd name="connsiteX1-13" fmla="*/ 1008444 w 1008444"/>
              <a:gd name="connsiteY1-14" fmla="*/ 0 h 1034821"/>
              <a:gd name="connsiteX2-15" fmla="*/ 507282 w 1008444"/>
              <a:gd name="connsiteY2-16" fmla="*/ 1034821 h 1034821"/>
              <a:gd name="connsiteX3-17" fmla="*/ 483577 w 1008444"/>
              <a:gd name="connsiteY3-18" fmla="*/ 1008444 h 1034821"/>
              <a:gd name="connsiteX4-19" fmla="*/ 0 w 1008444"/>
              <a:gd name="connsiteY4-20" fmla="*/ 0 h 103482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08444" h="1034821">
                <a:moveTo>
                  <a:pt x="0" y="0"/>
                </a:moveTo>
                <a:lnTo>
                  <a:pt x="1008444" y="0"/>
                </a:lnTo>
                <a:lnTo>
                  <a:pt x="507282" y="1034821"/>
                </a:lnTo>
                <a:lnTo>
                  <a:pt x="483577" y="1008444"/>
                </a:lnTo>
                <a:lnTo>
                  <a:pt x="0" y="0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5" dirty="0">
              <a:solidFill>
                <a:schemeClr val="bg1">
                  <a:lumMod val="65000"/>
                </a:schemeClr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29" name="矩形 3"/>
          <p:cNvSpPr>
            <a:spLocks noChangeArrowheads="1"/>
          </p:cNvSpPr>
          <p:nvPr/>
        </p:nvSpPr>
        <p:spPr bwMode="auto">
          <a:xfrm>
            <a:off x="1073958" y="224898"/>
            <a:ext cx="4266565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P5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应对</a:t>
            </a:r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思路及技术要点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0" name="文本框 37"/>
          <p:cNvSpPr txBox="1"/>
          <p:nvPr/>
        </p:nvSpPr>
        <p:spPr>
          <a:xfrm>
            <a:off x="1073958" y="759817"/>
            <a:ext cx="2308007" cy="50269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TECHNICAL  POINTS</a:t>
            </a:r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1" name="任意多边形 4"/>
          <p:cNvSpPr/>
          <p:nvPr/>
        </p:nvSpPr>
        <p:spPr>
          <a:xfrm flipH="1">
            <a:off x="274490" y="423071"/>
            <a:ext cx="496568" cy="557564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32" name="任意多边形 5"/>
          <p:cNvSpPr/>
          <p:nvPr/>
        </p:nvSpPr>
        <p:spPr>
          <a:xfrm flipH="1">
            <a:off x="425940" y="300119"/>
            <a:ext cx="496568" cy="44384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2000">
        <p14:warp dir="in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750" fill="hold"/>
                                        <p:tgtEl>
                                          <p:spTgt spid="20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0" grpId="1" animBg="1"/>
      <p:bldP spid="20" grpId="2" animBg="1"/>
      <p:bldP spid="21" grpId="0"/>
      <p:bldP spid="22" grpId="0"/>
      <p:bldP spid="23" grpId="0"/>
      <p:bldP spid="24" grpId="0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78623" y="3814836"/>
            <a:ext cx="5724644" cy="830997"/>
          </a:xfrm>
          <a:prstGeom prst="rect">
            <a:avLst/>
          </a:prstGeom>
          <a:noFill/>
        </p:spPr>
        <p:txBody>
          <a:bodyPr vert="horz" wrap="none" rtlCol="0" anchor="ctr">
            <a:spAutoFit/>
          </a:bodyPr>
          <a:lstStyle/>
          <a:p>
            <a:pPr algn="ctr"/>
            <a:r>
              <a:rPr lang="zh-CN" altLang="en-US" sz="4800" b="1" dirty="0" smtClean="0">
                <a:solidFill>
                  <a:srgbClr val="8EB4E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charset="-122"/>
              </a:rPr>
              <a:t>解决</a:t>
            </a:r>
            <a:r>
              <a:rPr lang="zh-CN" altLang="en-US" sz="4800" b="1" dirty="0">
                <a:solidFill>
                  <a:srgbClr val="8EB4E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charset="-122"/>
              </a:rPr>
              <a:t>方案及功能阐述</a:t>
            </a:r>
            <a:endParaRPr lang="zh-CN" altLang="en-US" sz="4800" b="1" dirty="0">
              <a:solidFill>
                <a:srgbClr val="8EB4E3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微软雅黑" panose="020B0503020204020204" charset="-122"/>
            </a:endParaRPr>
          </a:p>
        </p:txBody>
      </p:sp>
      <p:grpSp>
        <p:nvGrpSpPr>
          <p:cNvPr id="4" name="组合 7"/>
          <p:cNvGrpSpPr/>
          <p:nvPr/>
        </p:nvGrpSpPr>
        <p:grpSpPr>
          <a:xfrm>
            <a:off x="5023040" y="1569382"/>
            <a:ext cx="2498670" cy="1862048"/>
            <a:chOff x="2757770" y="2361497"/>
            <a:chExt cx="2498670" cy="1862048"/>
          </a:xfrm>
        </p:grpSpPr>
        <p:sp>
          <p:nvSpPr>
            <p:cNvPr id="5" name="TextBox 59"/>
            <p:cNvSpPr txBox="1">
              <a:spLocks noChangeArrowheads="1"/>
            </p:cNvSpPr>
            <p:nvPr/>
          </p:nvSpPr>
          <p:spPr bwMode="auto">
            <a:xfrm flipH="1">
              <a:off x="3053117" y="2361497"/>
              <a:ext cx="1845118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>
                <a:defRPr/>
              </a:pPr>
              <a:r>
                <a:rPr lang="en-US" altLang="zh-CN" sz="11500" kern="0" dirty="0" smtClean="0">
                  <a:solidFill>
                    <a:srgbClr val="8EB4E3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06</a:t>
              </a:r>
              <a:endParaRPr lang="en-US" altLang="ko-KR" sz="8800" kern="0" dirty="0">
                <a:solidFill>
                  <a:srgbClr val="8EB4E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2787950" y="3646240"/>
              <a:ext cx="2468490" cy="32768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9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B73A8"/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757770" y="3801706"/>
              <a:ext cx="2498670" cy="387863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B73A8"/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8" name="任意多边形 38"/>
          <p:cNvSpPr/>
          <p:nvPr/>
        </p:nvSpPr>
        <p:spPr>
          <a:xfrm>
            <a:off x="5318387" y="1331543"/>
            <a:ext cx="1954610" cy="1113172"/>
          </a:xfrm>
          <a:custGeom>
            <a:avLst/>
            <a:gdLst>
              <a:gd name="connsiteX0" fmla="*/ 0 w 1845118"/>
              <a:gd name="connsiteY0" fmla="*/ 0 h 1113172"/>
              <a:gd name="connsiteX1" fmla="*/ 1845118 w 1845118"/>
              <a:gd name="connsiteY1" fmla="*/ 0 h 1113172"/>
              <a:gd name="connsiteX2" fmla="*/ 1845118 w 1845118"/>
              <a:gd name="connsiteY2" fmla="*/ 1113172 h 1113172"/>
              <a:gd name="connsiteX3" fmla="*/ 1054278 w 1845118"/>
              <a:gd name="connsiteY3" fmla="*/ 1113172 h 1113172"/>
              <a:gd name="connsiteX4" fmla="*/ 1054278 w 1845118"/>
              <a:gd name="connsiteY4" fmla="*/ 539460 h 1113172"/>
              <a:gd name="connsiteX5" fmla="*/ 0 w 1845118"/>
              <a:gd name="connsiteY5" fmla="*/ 539460 h 1113172"/>
              <a:gd name="connsiteX0-1" fmla="*/ 1054278 w 1845118"/>
              <a:gd name="connsiteY0-2" fmla="*/ 539460 h 1113172"/>
              <a:gd name="connsiteX1-3" fmla="*/ 0 w 1845118"/>
              <a:gd name="connsiteY1-4" fmla="*/ 539460 h 1113172"/>
              <a:gd name="connsiteX2-5" fmla="*/ 0 w 1845118"/>
              <a:gd name="connsiteY2-6" fmla="*/ 0 h 1113172"/>
              <a:gd name="connsiteX3-7" fmla="*/ 1845118 w 1845118"/>
              <a:gd name="connsiteY3-8" fmla="*/ 0 h 1113172"/>
              <a:gd name="connsiteX4-9" fmla="*/ 1845118 w 1845118"/>
              <a:gd name="connsiteY4-10" fmla="*/ 1113172 h 1113172"/>
              <a:gd name="connsiteX5-11" fmla="*/ 1054278 w 1845118"/>
              <a:gd name="connsiteY5-12" fmla="*/ 1113172 h 1113172"/>
              <a:gd name="connsiteX6" fmla="*/ 1145718 w 1845118"/>
              <a:gd name="connsiteY6" fmla="*/ 630900 h 1113172"/>
              <a:gd name="connsiteX0-13" fmla="*/ 1054278 w 1845118"/>
              <a:gd name="connsiteY0-14" fmla="*/ 539460 h 1113172"/>
              <a:gd name="connsiteX1-15" fmla="*/ 0 w 1845118"/>
              <a:gd name="connsiteY1-16" fmla="*/ 539460 h 1113172"/>
              <a:gd name="connsiteX2-17" fmla="*/ 0 w 1845118"/>
              <a:gd name="connsiteY2-18" fmla="*/ 0 h 1113172"/>
              <a:gd name="connsiteX3-19" fmla="*/ 1845118 w 1845118"/>
              <a:gd name="connsiteY3-20" fmla="*/ 0 h 1113172"/>
              <a:gd name="connsiteX4-21" fmla="*/ 1845118 w 1845118"/>
              <a:gd name="connsiteY4-22" fmla="*/ 1113172 h 1113172"/>
              <a:gd name="connsiteX5-23" fmla="*/ 1054278 w 1845118"/>
              <a:gd name="connsiteY5-24" fmla="*/ 1113172 h 1113172"/>
              <a:gd name="connsiteX0-25" fmla="*/ 0 w 1845118"/>
              <a:gd name="connsiteY0-26" fmla="*/ 539460 h 1113172"/>
              <a:gd name="connsiteX1-27" fmla="*/ 0 w 1845118"/>
              <a:gd name="connsiteY1-28" fmla="*/ 0 h 1113172"/>
              <a:gd name="connsiteX2-29" fmla="*/ 1845118 w 1845118"/>
              <a:gd name="connsiteY2-30" fmla="*/ 0 h 1113172"/>
              <a:gd name="connsiteX3-31" fmla="*/ 1845118 w 1845118"/>
              <a:gd name="connsiteY3-32" fmla="*/ 1113172 h 1113172"/>
              <a:gd name="connsiteX4-33" fmla="*/ 1054278 w 1845118"/>
              <a:gd name="connsiteY4-34" fmla="*/ 1113172 h 1113172"/>
              <a:gd name="connsiteX0-35" fmla="*/ 0 w 1845118"/>
              <a:gd name="connsiteY0-36" fmla="*/ 539460 h 1113172"/>
              <a:gd name="connsiteX1-37" fmla="*/ 0 w 1845118"/>
              <a:gd name="connsiteY1-38" fmla="*/ 0 h 1113172"/>
              <a:gd name="connsiteX2-39" fmla="*/ 1845118 w 1845118"/>
              <a:gd name="connsiteY2-40" fmla="*/ 0 h 1113172"/>
              <a:gd name="connsiteX3-41" fmla="*/ 1845118 w 1845118"/>
              <a:gd name="connsiteY3-42" fmla="*/ 1113172 h 11131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845118" h="1113172">
                <a:moveTo>
                  <a:pt x="0" y="539460"/>
                </a:moveTo>
                <a:lnTo>
                  <a:pt x="0" y="0"/>
                </a:lnTo>
                <a:lnTo>
                  <a:pt x="1845118" y="0"/>
                </a:lnTo>
                <a:lnTo>
                  <a:pt x="1845118" y="1113172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B73A8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9" name="任意多边形 36"/>
          <p:cNvSpPr/>
          <p:nvPr/>
        </p:nvSpPr>
        <p:spPr>
          <a:xfrm>
            <a:off x="5023040" y="1639722"/>
            <a:ext cx="2498670" cy="1827878"/>
          </a:xfrm>
          <a:custGeom>
            <a:avLst/>
            <a:gdLst>
              <a:gd name="connsiteX0" fmla="*/ 0 w 2362498"/>
              <a:gd name="connsiteY0" fmla="*/ 0 h 1827878"/>
              <a:gd name="connsiteX1" fmla="*/ 618105 w 2362498"/>
              <a:gd name="connsiteY1" fmla="*/ 0 h 1827878"/>
              <a:gd name="connsiteX2" fmla="*/ 618105 w 2362498"/>
              <a:gd name="connsiteY2" fmla="*/ 1612423 h 1827878"/>
              <a:gd name="connsiteX3" fmla="*/ 2362498 w 2362498"/>
              <a:gd name="connsiteY3" fmla="*/ 1612423 h 1827878"/>
              <a:gd name="connsiteX4" fmla="*/ 2362498 w 2362498"/>
              <a:gd name="connsiteY4" fmla="*/ 1827878 h 1827878"/>
              <a:gd name="connsiteX5" fmla="*/ 839514 w 2362498"/>
              <a:gd name="connsiteY5" fmla="*/ 1827878 h 1827878"/>
              <a:gd name="connsiteX6" fmla="*/ 433218 w 2362498"/>
              <a:gd name="connsiteY6" fmla="*/ 1827878 h 1827878"/>
              <a:gd name="connsiteX7" fmla="*/ 433218 w 2362498"/>
              <a:gd name="connsiteY7" fmla="*/ 1826314 h 1827878"/>
              <a:gd name="connsiteX8" fmla="*/ 0 w 2362498"/>
              <a:gd name="connsiteY8" fmla="*/ 1826314 h 1827878"/>
              <a:gd name="connsiteX0-1" fmla="*/ 618105 w 2362498"/>
              <a:gd name="connsiteY0-2" fmla="*/ 1612423 h 1827878"/>
              <a:gd name="connsiteX1-3" fmla="*/ 2362498 w 2362498"/>
              <a:gd name="connsiteY1-4" fmla="*/ 1612423 h 1827878"/>
              <a:gd name="connsiteX2-5" fmla="*/ 2362498 w 2362498"/>
              <a:gd name="connsiteY2-6" fmla="*/ 1827878 h 1827878"/>
              <a:gd name="connsiteX3-7" fmla="*/ 839514 w 2362498"/>
              <a:gd name="connsiteY3-8" fmla="*/ 1827878 h 1827878"/>
              <a:gd name="connsiteX4-9" fmla="*/ 433218 w 2362498"/>
              <a:gd name="connsiteY4-10" fmla="*/ 1827878 h 1827878"/>
              <a:gd name="connsiteX5-11" fmla="*/ 433218 w 2362498"/>
              <a:gd name="connsiteY5-12" fmla="*/ 1826314 h 1827878"/>
              <a:gd name="connsiteX6-13" fmla="*/ 0 w 2362498"/>
              <a:gd name="connsiteY6-14" fmla="*/ 1826314 h 1827878"/>
              <a:gd name="connsiteX7-15" fmla="*/ 0 w 2362498"/>
              <a:gd name="connsiteY7-16" fmla="*/ 0 h 1827878"/>
              <a:gd name="connsiteX8-17" fmla="*/ 618105 w 2362498"/>
              <a:gd name="connsiteY8-18" fmla="*/ 0 h 1827878"/>
              <a:gd name="connsiteX9" fmla="*/ 709545 w 2362498"/>
              <a:gd name="connsiteY9" fmla="*/ 1703863 h 1827878"/>
              <a:gd name="connsiteX0-19" fmla="*/ 618105 w 2362498"/>
              <a:gd name="connsiteY0-20" fmla="*/ 1612423 h 1827878"/>
              <a:gd name="connsiteX1-21" fmla="*/ 2362498 w 2362498"/>
              <a:gd name="connsiteY1-22" fmla="*/ 1612423 h 1827878"/>
              <a:gd name="connsiteX2-23" fmla="*/ 2362498 w 2362498"/>
              <a:gd name="connsiteY2-24" fmla="*/ 1827878 h 1827878"/>
              <a:gd name="connsiteX3-25" fmla="*/ 839514 w 2362498"/>
              <a:gd name="connsiteY3-26" fmla="*/ 1827878 h 1827878"/>
              <a:gd name="connsiteX4-27" fmla="*/ 433218 w 2362498"/>
              <a:gd name="connsiteY4-28" fmla="*/ 1827878 h 1827878"/>
              <a:gd name="connsiteX5-29" fmla="*/ 433218 w 2362498"/>
              <a:gd name="connsiteY5-30" fmla="*/ 1826314 h 1827878"/>
              <a:gd name="connsiteX6-31" fmla="*/ 0 w 2362498"/>
              <a:gd name="connsiteY6-32" fmla="*/ 1826314 h 1827878"/>
              <a:gd name="connsiteX7-33" fmla="*/ 0 w 2362498"/>
              <a:gd name="connsiteY7-34" fmla="*/ 0 h 1827878"/>
              <a:gd name="connsiteX8-35" fmla="*/ 618105 w 2362498"/>
              <a:gd name="connsiteY8-36" fmla="*/ 0 h 1827878"/>
              <a:gd name="connsiteX0-37" fmla="*/ 2362498 w 2362498"/>
              <a:gd name="connsiteY0-38" fmla="*/ 1612423 h 1827878"/>
              <a:gd name="connsiteX1-39" fmla="*/ 2362498 w 2362498"/>
              <a:gd name="connsiteY1-40" fmla="*/ 1827878 h 1827878"/>
              <a:gd name="connsiteX2-41" fmla="*/ 839514 w 2362498"/>
              <a:gd name="connsiteY2-42" fmla="*/ 1827878 h 1827878"/>
              <a:gd name="connsiteX3-43" fmla="*/ 433218 w 2362498"/>
              <a:gd name="connsiteY3-44" fmla="*/ 1827878 h 1827878"/>
              <a:gd name="connsiteX4-45" fmla="*/ 433218 w 2362498"/>
              <a:gd name="connsiteY4-46" fmla="*/ 1826314 h 1827878"/>
              <a:gd name="connsiteX5-47" fmla="*/ 0 w 2362498"/>
              <a:gd name="connsiteY5-48" fmla="*/ 1826314 h 1827878"/>
              <a:gd name="connsiteX6-49" fmla="*/ 0 w 2362498"/>
              <a:gd name="connsiteY6-50" fmla="*/ 0 h 1827878"/>
              <a:gd name="connsiteX7-51" fmla="*/ 618105 w 2362498"/>
              <a:gd name="connsiteY7-52" fmla="*/ 0 h 18278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2362498" h="1827878">
                <a:moveTo>
                  <a:pt x="2362498" y="1612423"/>
                </a:moveTo>
                <a:lnTo>
                  <a:pt x="2362498" y="1827878"/>
                </a:lnTo>
                <a:lnTo>
                  <a:pt x="839514" y="1827878"/>
                </a:lnTo>
                <a:lnTo>
                  <a:pt x="433218" y="1827878"/>
                </a:lnTo>
                <a:lnTo>
                  <a:pt x="433218" y="1826314"/>
                </a:lnTo>
                <a:lnTo>
                  <a:pt x="0" y="1826314"/>
                </a:lnTo>
                <a:lnTo>
                  <a:pt x="0" y="0"/>
                </a:lnTo>
                <a:lnTo>
                  <a:pt x="618105" y="0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B73A8"/>
              </a:solidFill>
              <a:latin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gallery dir="l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595060" y="4623300"/>
            <a:ext cx="25701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14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</a:t>
            </a:r>
            <a:r>
              <a:rPr lang="zh-CN" altLang="en-US" sz="1400" dirty="0" smtClean="0"/>
              <a:t>拖</a:t>
            </a:r>
            <a:r>
              <a:rPr lang="zh-CN" altLang="en-US" sz="1400" dirty="0"/>
              <a:t>拽式的场景搭建</a:t>
            </a:r>
            <a:r>
              <a:rPr lang="zh-CN" altLang="en-US" sz="1400" dirty="0" smtClean="0"/>
              <a:t>体验</a:t>
            </a:r>
            <a:endParaRPr lang="en-US" altLang="zh-CN" sz="1400" dirty="0" smtClean="0"/>
          </a:p>
          <a:p>
            <a:pPr>
              <a:spcAft>
                <a:spcPts val="600"/>
              </a:spcAft>
            </a:pPr>
            <a:r>
              <a:rPr lang="zh-CN" altLang="en-US" sz="14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</a:t>
            </a:r>
            <a:r>
              <a:rPr lang="zh-CN" altLang="en-US" sz="1400" dirty="0" smtClean="0"/>
              <a:t>自主</a:t>
            </a:r>
            <a:r>
              <a:rPr lang="zh-CN" altLang="en-US" sz="1400" dirty="0"/>
              <a:t>搭建交互</a:t>
            </a:r>
            <a:r>
              <a:rPr lang="zh-CN" altLang="en-US" sz="1400" dirty="0" smtClean="0"/>
              <a:t>逻辑</a:t>
            </a:r>
            <a:endParaRPr lang="en-US" altLang="zh-CN" sz="1400" dirty="0" smtClean="0"/>
          </a:p>
          <a:p>
            <a:pPr>
              <a:spcAft>
                <a:spcPts val="600"/>
              </a:spcAft>
            </a:pPr>
            <a:r>
              <a:rPr lang="zh-CN" altLang="en-US" sz="14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</a:t>
            </a:r>
            <a:r>
              <a:rPr lang="en-US" altLang="zh-CN" sz="1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</a:t>
            </a:r>
            <a:r>
              <a:rPr lang="zh-CN" altLang="en-US" sz="1400" dirty="0" smtClean="0"/>
              <a:t>堆</a:t>
            </a:r>
            <a:r>
              <a:rPr lang="zh-CN" altLang="en-US" sz="1400" dirty="0"/>
              <a:t>积木式的</a:t>
            </a:r>
            <a:r>
              <a:rPr lang="zh-CN" altLang="en-US" sz="1400" dirty="0" smtClean="0"/>
              <a:t>设计方案</a:t>
            </a:r>
            <a:endParaRPr lang="zh-CN" altLang="en-US" sz="1400" dirty="0"/>
          </a:p>
        </p:txBody>
      </p:sp>
      <p:sp>
        <p:nvSpPr>
          <p:cNvPr id="23" name="矩形 3"/>
          <p:cNvSpPr>
            <a:spLocks noChangeArrowheads="1"/>
          </p:cNvSpPr>
          <p:nvPr/>
        </p:nvSpPr>
        <p:spPr bwMode="auto">
          <a:xfrm>
            <a:off x="1073958" y="224898"/>
            <a:ext cx="4266565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P6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解决方案及功能概述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4" name="文本框 37"/>
          <p:cNvSpPr txBox="1"/>
          <p:nvPr/>
        </p:nvSpPr>
        <p:spPr>
          <a:xfrm>
            <a:off x="1073958" y="759817"/>
            <a:ext cx="2308007" cy="33854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SOLUTION</a:t>
            </a:r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5" name="任意多边形 4"/>
          <p:cNvSpPr/>
          <p:nvPr/>
        </p:nvSpPr>
        <p:spPr>
          <a:xfrm flipH="1">
            <a:off x="274490" y="423071"/>
            <a:ext cx="496568" cy="557564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26" name="任意多边形 5"/>
          <p:cNvSpPr/>
          <p:nvPr/>
        </p:nvSpPr>
        <p:spPr>
          <a:xfrm flipH="1">
            <a:off x="425940" y="300119"/>
            <a:ext cx="496568" cy="44384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98915" y="1859599"/>
            <a:ext cx="2535668" cy="2648605"/>
          </a:xfrm>
          <a:prstGeom prst="rect">
            <a:avLst/>
          </a:prstGeom>
          <a:solidFill>
            <a:srgbClr val="4B73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67" y="2050997"/>
            <a:ext cx="1544573" cy="154457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18813" y="4003691"/>
            <a:ext cx="1877281" cy="5103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文本框 27"/>
          <p:cNvSpPr txBox="1"/>
          <p:nvPr/>
        </p:nvSpPr>
        <p:spPr>
          <a:xfrm>
            <a:off x="708518" y="4082693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-150" dirty="0" smtClean="0">
                <a:solidFill>
                  <a:srgbClr val="4B73A8"/>
                </a:solidFill>
              </a:rPr>
              <a:t>快速搭建交互场景</a:t>
            </a:r>
            <a:endParaRPr lang="zh-CN" altLang="en-US" b="1" spc="-150" dirty="0">
              <a:solidFill>
                <a:srgbClr val="4B73A8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247139" y="4628518"/>
            <a:ext cx="2570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14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</a:t>
            </a:r>
            <a:r>
              <a:rPr lang="zh-CN" altLang="en-US" sz="1400" dirty="0" smtClean="0"/>
              <a:t>多种</a:t>
            </a:r>
            <a:r>
              <a:rPr lang="zh-CN" altLang="en-US" sz="1400" dirty="0"/>
              <a:t>不同的意图训练方法，结合云意图库的开放，让场景意图识别更精准</a:t>
            </a:r>
            <a:endParaRPr lang="zh-CN" altLang="en-US" sz="1400" dirty="0"/>
          </a:p>
        </p:txBody>
      </p:sp>
      <p:sp>
        <p:nvSpPr>
          <p:cNvPr id="30" name="矩形 29"/>
          <p:cNvSpPr/>
          <p:nvPr/>
        </p:nvSpPr>
        <p:spPr>
          <a:xfrm>
            <a:off x="3315785" y="1863141"/>
            <a:ext cx="2535668" cy="2648605"/>
          </a:xfrm>
          <a:prstGeom prst="rect">
            <a:avLst/>
          </a:prstGeom>
          <a:solidFill>
            <a:srgbClr val="41CB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3635683" y="4007233"/>
            <a:ext cx="1877281" cy="5103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文本框 32"/>
          <p:cNvSpPr txBox="1"/>
          <p:nvPr/>
        </p:nvSpPr>
        <p:spPr>
          <a:xfrm>
            <a:off x="3625388" y="4086235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-150" dirty="0" smtClean="0">
                <a:solidFill>
                  <a:srgbClr val="41CBC6"/>
                </a:solidFill>
              </a:rPr>
              <a:t>智能</a:t>
            </a:r>
            <a:r>
              <a:rPr lang="zh-CN" altLang="en-US" b="1" spc="-150" dirty="0">
                <a:solidFill>
                  <a:srgbClr val="41CBC6"/>
                </a:solidFill>
              </a:rPr>
              <a:t>训练场景意图</a:t>
            </a:r>
            <a:endParaRPr lang="zh-CN" altLang="en-US" b="1" spc="-150" dirty="0">
              <a:solidFill>
                <a:srgbClr val="41CBC6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203003" y="4641015"/>
            <a:ext cx="2570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14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</a:t>
            </a:r>
            <a:r>
              <a:rPr lang="zh-CN" altLang="en-US" sz="1400" dirty="0" smtClean="0"/>
              <a:t>独有</a:t>
            </a:r>
            <a:r>
              <a:rPr lang="zh-CN" altLang="en-US" sz="1400" dirty="0"/>
              <a:t>的交叉标注系统</a:t>
            </a:r>
            <a:r>
              <a:rPr lang="zh-CN" altLang="en-US" sz="1400" dirty="0" smtClean="0"/>
              <a:t>，可</a:t>
            </a:r>
            <a:r>
              <a:rPr lang="zh-CN" altLang="en-US" sz="1400" dirty="0"/>
              <a:t>针对场景作任意时段的加强标注，</a:t>
            </a:r>
            <a:r>
              <a:rPr lang="zh-CN" altLang="en-US" sz="1400" dirty="0" smtClean="0"/>
              <a:t>提升场景</a:t>
            </a:r>
            <a:r>
              <a:rPr lang="zh-CN" altLang="en-US" sz="1400" dirty="0"/>
              <a:t>的理解力</a:t>
            </a:r>
            <a:endParaRPr lang="zh-CN" altLang="en-US" sz="1400" dirty="0"/>
          </a:p>
        </p:txBody>
      </p:sp>
      <p:sp>
        <p:nvSpPr>
          <p:cNvPr id="35" name="矩形 34"/>
          <p:cNvSpPr/>
          <p:nvPr/>
        </p:nvSpPr>
        <p:spPr>
          <a:xfrm>
            <a:off x="6239750" y="1873772"/>
            <a:ext cx="2535668" cy="2648605"/>
          </a:xfrm>
          <a:prstGeom prst="rect">
            <a:avLst/>
          </a:prstGeom>
          <a:solidFill>
            <a:srgbClr val="4A9C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6559648" y="4009551"/>
            <a:ext cx="1877281" cy="5103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/>
        </p:nvSpPr>
        <p:spPr>
          <a:xfrm>
            <a:off x="6549353" y="4096866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-150" dirty="0" smtClean="0">
                <a:solidFill>
                  <a:srgbClr val="4A9CCB"/>
                </a:solidFill>
              </a:rPr>
              <a:t>交叉</a:t>
            </a:r>
            <a:r>
              <a:rPr lang="zh-CN" altLang="en-US" b="1" spc="-150" dirty="0">
                <a:solidFill>
                  <a:srgbClr val="4A9CCB"/>
                </a:solidFill>
              </a:rPr>
              <a:t>标注纠错样本</a:t>
            </a:r>
            <a:endParaRPr lang="zh-CN" altLang="en-US" b="1" spc="-150" dirty="0">
              <a:solidFill>
                <a:srgbClr val="4A9CCB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9113045" y="4641015"/>
            <a:ext cx="257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140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</a:t>
            </a:r>
            <a:r>
              <a:rPr lang="zh-CN" altLang="en-US" sz="1400" dirty="0" smtClean="0"/>
              <a:t>卷积云</a:t>
            </a:r>
            <a:r>
              <a:rPr lang="zh-CN" altLang="en-US" sz="1400" dirty="0"/>
              <a:t>样本推荐</a:t>
            </a:r>
            <a:r>
              <a:rPr lang="zh-CN" altLang="en-US" sz="1400" dirty="0" smtClean="0"/>
              <a:t>算法，让</a:t>
            </a:r>
            <a:r>
              <a:rPr lang="zh-CN" altLang="en-US" sz="1400" dirty="0"/>
              <a:t>场景越跑越聪明</a:t>
            </a:r>
            <a:endParaRPr lang="zh-CN" altLang="en-US" sz="1400" dirty="0"/>
          </a:p>
        </p:txBody>
      </p:sp>
      <p:sp>
        <p:nvSpPr>
          <p:cNvPr id="40" name="矩形 39"/>
          <p:cNvSpPr/>
          <p:nvPr/>
        </p:nvSpPr>
        <p:spPr>
          <a:xfrm>
            <a:off x="9156620" y="1877314"/>
            <a:ext cx="2535668" cy="2648605"/>
          </a:xfrm>
          <a:prstGeom prst="rect">
            <a:avLst/>
          </a:prstGeom>
          <a:solidFill>
            <a:srgbClr val="5A5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9476518" y="4013093"/>
            <a:ext cx="1877281" cy="5103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文本框 42"/>
          <p:cNvSpPr txBox="1"/>
          <p:nvPr/>
        </p:nvSpPr>
        <p:spPr>
          <a:xfrm>
            <a:off x="9466223" y="4100408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-150" dirty="0" smtClean="0">
                <a:solidFill>
                  <a:srgbClr val="5A538C"/>
                </a:solidFill>
              </a:rPr>
              <a:t>快速</a:t>
            </a:r>
            <a:r>
              <a:rPr lang="zh-CN" altLang="en-US" b="1" spc="-150" dirty="0">
                <a:solidFill>
                  <a:srgbClr val="5A538C"/>
                </a:solidFill>
              </a:rPr>
              <a:t>生产自动学习</a:t>
            </a:r>
            <a:endParaRPr lang="zh-CN" altLang="en-US" b="1" spc="-150" dirty="0">
              <a:solidFill>
                <a:srgbClr val="5A538C"/>
              </a:solidFill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293" y="2054539"/>
            <a:ext cx="1632574" cy="1632574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18" y="2014543"/>
            <a:ext cx="1821508" cy="1821508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23" y="1938935"/>
            <a:ext cx="1863781" cy="18637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2000">
        <p14:prism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01953" y="3814836"/>
            <a:ext cx="3877985" cy="830997"/>
          </a:xfrm>
          <a:prstGeom prst="rect">
            <a:avLst/>
          </a:prstGeom>
          <a:noFill/>
        </p:spPr>
        <p:txBody>
          <a:bodyPr vert="horz" wrap="none" rtlCol="0" anchor="ctr">
            <a:spAutoFit/>
          </a:bodyPr>
          <a:lstStyle/>
          <a:p>
            <a:pPr algn="ctr"/>
            <a:r>
              <a:rPr lang="zh-CN" altLang="en-US" sz="4800" b="1" dirty="0" smtClean="0">
                <a:solidFill>
                  <a:srgbClr val="77933C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charset="-122"/>
              </a:rPr>
              <a:t>相关案例分析</a:t>
            </a:r>
            <a:endParaRPr lang="zh-CN" altLang="en-US" sz="4800" b="1" dirty="0">
              <a:solidFill>
                <a:srgbClr val="77933C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微软雅黑" panose="020B0503020204020204" charset="-122"/>
            </a:endParaRPr>
          </a:p>
        </p:txBody>
      </p:sp>
      <p:grpSp>
        <p:nvGrpSpPr>
          <p:cNvPr id="4" name="组合 7"/>
          <p:cNvGrpSpPr/>
          <p:nvPr/>
        </p:nvGrpSpPr>
        <p:grpSpPr>
          <a:xfrm>
            <a:off x="5023040" y="1569382"/>
            <a:ext cx="2498670" cy="1862048"/>
            <a:chOff x="2757770" y="2361497"/>
            <a:chExt cx="2498670" cy="1862048"/>
          </a:xfrm>
        </p:grpSpPr>
        <p:sp>
          <p:nvSpPr>
            <p:cNvPr id="5" name="TextBox 59"/>
            <p:cNvSpPr txBox="1">
              <a:spLocks noChangeArrowheads="1"/>
            </p:cNvSpPr>
            <p:nvPr/>
          </p:nvSpPr>
          <p:spPr bwMode="auto">
            <a:xfrm flipH="1">
              <a:off x="3053117" y="2361497"/>
              <a:ext cx="1845118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>
                <a:defRPr/>
              </a:pPr>
              <a:r>
                <a:rPr lang="en-US" altLang="zh-CN" sz="11500" kern="0" dirty="0" smtClean="0">
                  <a:solidFill>
                    <a:srgbClr val="77933C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07</a:t>
              </a:r>
              <a:endParaRPr lang="en-US" altLang="ko-KR" sz="8800" kern="0" dirty="0">
                <a:solidFill>
                  <a:srgbClr val="77933C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2787950" y="3646240"/>
              <a:ext cx="2468490" cy="32768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9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B73A8"/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757770" y="3801706"/>
              <a:ext cx="2498670" cy="387863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B73A8"/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8" name="任意多边形 38"/>
          <p:cNvSpPr/>
          <p:nvPr/>
        </p:nvSpPr>
        <p:spPr>
          <a:xfrm>
            <a:off x="5318387" y="1331543"/>
            <a:ext cx="1954610" cy="1113172"/>
          </a:xfrm>
          <a:custGeom>
            <a:avLst/>
            <a:gdLst>
              <a:gd name="connsiteX0" fmla="*/ 0 w 1845118"/>
              <a:gd name="connsiteY0" fmla="*/ 0 h 1113172"/>
              <a:gd name="connsiteX1" fmla="*/ 1845118 w 1845118"/>
              <a:gd name="connsiteY1" fmla="*/ 0 h 1113172"/>
              <a:gd name="connsiteX2" fmla="*/ 1845118 w 1845118"/>
              <a:gd name="connsiteY2" fmla="*/ 1113172 h 1113172"/>
              <a:gd name="connsiteX3" fmla="*/ 1054278 w 1845118"/>
              <a:gd name="connsiteY3" fmla="*/ 1113172 h 1113172"/>
              <a:gd name="connsiteX4" fmla="*/ 1054278 w 1845118"/>
              <a:gd name="connsiteY4" fmla="*/ 539460 h 1113172"/>
              <a:gd name="connsiteX5" fmla="*/ 0 w 1845118"/>
              <a:gd name="connsiteY5" fmla="*/ 539460 h 1113172"/>
              <a:gd name="connsiteX0-1" fmla="*/ 1054278 w 1845118"/>
              <a:gd name="connsiteY0-2" fmla="*/ 539460 h 1113172"/>
              <a:gd name="connsiteX1-3" fmla="*/ 0 w 1845118"/>
              <a:gd name="connsiteY1-4" fmla="*/ 539460 h 1113172"/>
              <a:gd name="connsiteX2-5" fmla="*/ 0 w 1845118"/>
              <a:gd name="connsiteY2-6" fmla="*/ 0 h 1113172"/>
              <a:gd name="connsiteX3-7" fmla="*/ 1845118 w 1845118"/>
              <a:gd name="connsiteY3-8" fmla="*/ 0 h 1113172"/>
              <a:gd name="connsiteX4-9" fmla="*/ 1845118 w 1845118"/>
              <a:gd name="connsiteY4-10" fmla="*/ 1113172 h 1113172"/>
              <a:gd name="connsiteX5-11" fmla="*/ 1054278 w 1845118"/>
              <a:gd name="connsiteY5-12" fmla="*/ 1113172 h 1113172"/>
              <a:gd name="connsiteX6" fmla="*/ 1145718 w 1845118"/>
              <a:gd name="connsiteY6" fmla="*/ 630900 h 1113172"/>
              <a:gd name="connsiteX0-13" fmla="*/ 1054278 w 1845118"/>
              <a:gd name="connsiteY0-14" fmla="*/ 539460 h 1113172"/>
              <a:gd name="connsiteX1-15" fmla="*/ 0 w 1845118"/>
              <a:gd name="connsiteY1-16" fmla="*/ 539460 h 1113172"/>
              <a:gd name="connsiteX2-17" fmla="*/ 0 w 1845118"/>
              <a:gd name="connsiteY2-18" fmla="*/ 0 h 1113172"/>
              <a:gd name="connsiteX3-19" fmla="*/ 1845118 w 1845118"/>
              <a:gd name="connsiteY3-20" fmla="*/ 0 h 1113172"/>
              <a:gd name="connsiteX4-21" fmla="*/ 1845118 w 1845118"/>
              <a:gd name="connsiteY4-22" fmla="*/ 1113172 h 1113172"/>
              <a:gd name="connsiteX5-23" fmla="*/ 1054278 w 1845118"/>
              <a:gd name="connsiteY5-24" fmla="*/ 1113172 h 1113172"/>
              <a:gd name="connsiteX0-25" fmla="*/ 0 w 1845118"/>
              <a:gd name="connsiteY0-26" fmla="*/ 539460 h 1113172"/>
              <a:gd name="connsiteX1-27" fmla="*/ 0 w 1845118"/>
              <a:gd name="connsiteY1-28" fmla="*/ 0 h 1113172"/>
              <a:gd name="connsiteX2-29" fmla="*/ 1845118 w 1845118"/>
              <a:gd name="connsiteY2-30" fmla="*/ 0 h 1113172"/>
              <a:gd name="connsiteX3-31" fmla="*/ 1845118 w 1845118"/>
              <a:gd name="connsiteY3-32" fmla="*/ 1113172 h 1113172"/>
              <a:gd name="connsiteX4-33" fmla="*/ 1054278 w 1845118"/>
              <a:gd name="connsiteY4-34" fmla="*/ 1113172 h 1113172"/>
              <a:gd name="connsiteX0-35" fmla="*/ 0 w 1845118"/>
              <a:gd name="connsiteY0-36" fmla="*/ 539460 h 1113172"/>
              <a:gd name="connsiteX1-37" fmla="*/ 0 w 1845118"/>
              <a:gd name="connsiteY1-38" fmla="*/ 0 h 1113172"/>
              <a:gd name="connsiteX2-39" fmla="*/ 1845118 w 1845118"/>
              <a:gd name="connsiteY2-40" fmla="*/ 0 h 1113172"/>
              <a:gd name="connsiteX3-41" fmla="*/ 1845118 w 1845118"/>
              <a:gd name="connsiteY3-42" fmla="*/ 1113172 h 11131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845118" h="1113172">
                <a:moveTo>
                  <a:pt x="0" y="539460"/>
                </a:moveTo>
                <a:lnTo>
                  <a:pt x="0" y="0"/>
                </a:lnTo>
                <a:lnTo>
                  <a:pt x="1845118" y="0"/>
                </a:lnTo>
                <a:lnTo>
                  <a:pt x="1845118" y="1113172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B73A8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9" name="任意多边形 36"/>
          <p:cNvSpPr/>
          <p:nvPr/>
        </p:nvSpPr>
        <p:spPr>
          <a:xfrm>
            <a:off x="5023040" y="1639722"/>
            <a:ext cx="2498670" cy="1827878"/>
          </a:xfrm>
          <a:custGeom>
            <a:avLst/>
            <a:gdLst>
              <a:gd name="connsiteX0" fmla="*/ 0 w 2362498"/>
              <a:gd name="connsiteY0" fmla="*/ 0 h 1827878"/>
              <a:gd name="connsiteX1" fmla="*/ 618105 w 2362498"/>
              <a:gd name="connsiteY1" fmla="*/ 0 h 1827878"/>
              <a:gd name="connsiteX2" fmla="*/ 618105 w 2362498"/>
              <a:gd name="connsiteY2" fmla="*/ 1612423 h 1827878"/>
              <a:gd name="connsiteX3" fmla="*/ 2362498 w 2362498"/>
              <a:gd name="connsiteY3" fmla="*/ 1612423 h 1827878"/>
              <a:gd name="connsiteX4" fmla="*/ 2362498 w 2362498"/>
              <a:gd name="connsiteY4" fmla="*/ 1827878 h 1827878"/>
              <a:gd name="connsiteX5" fmla="*/ 839514 w 2362498"/>
              <a:gd name="connsiteY5" fmla="*/ 1827878 h 1827878"/>
              <a:gd name="connsiteX6" fmla="*/ 433218 w 2362498"/>
              <a:gd name="connsiteY6" fmla="*/ 1827878 h 1827878"/>
              <a:gd name="connsiteX7" fmla="*/ 433218 w 2362498"/>
              <a:gd name="connsiteY7" fmla="*/ 1826314 h 1827878"/>
              <a:gd name="connsiteX8" fmla="*/ 0 w 2362498"/>
              <a:gd name="connsiteY8" fmla="*/ 1826314 h 1827878"/>
              <a:gd name="connsiteX0-1" fmla="*/ 618105 w 2362498"/>
              <a:gd name="connsiteY0-2" fmla="*/ 1612423 h 1827878"/>
              <a:gd name="connsiteX1-3" fmla="*/ 2362498 w 2362498"/>
              <a:gd name="connsiteY1-4" fmla="*/ 1612423 h 1827878"/>
              <a:gd name="connsiteX2-5" fmla="*/ 2362498 w 2362498"/>
              <a:gd name="connsiteY2-6" fmla="*/ 1827878 h 1827878"/>
              <a:gd name="connsiteX3-7" fmla="*/ 839514 w 2362498"/>
              <a:gd name="connsiteY3-8" fmla="*/ 1827878 h 1827878"/>
              <a:gd name="connsiteX4-9" fmla="*/ 433218 w 2362498"/>
              <a:gd name="connsiteY4-10" fmla="*/ 1827878 h 1827878"/>
              <a:gd name="connsiteX5-11" fmla="*/ 433218 w 2362498"/>
              <a:gd name="connsiteY5-12" fmla="*/ 1826314 h 1827878"/>
              <a:gd name="connsiteX6-13" fmla="*/ 0 w 2362498"/>
              <a:gd name="connsiteY6-14" fmla="*/ 1826314 h 1827878"/>
              <a:gd name="connsiteX7-15" fmla="*/ 0 w 2362498"/>
              <a:gd name="connsiteY7-16" fmla="*/ 0 h 1827878"/>
              <a:gd name="connsiteX8-17" fmla="*/ 618105 w 2362498"/>
              <a:gd name="connsiteY8-18" fmla="*/ 0 h 1827878"/>
              <a:gd name="connsiteX9" fmla="*/ 709545 w 2362498"/>
              <a:gd name="connsiteY9" fmla="*/ 1703863 h 1827878"/>
              <a:gd name="connsiteX0-19" fmla="*/ 618105 w 2362498"/>
              <a:gd name="connsiteY0-20" fmla="*/ 1612423 h 1827878"/>
              <a:gd name="connsiteX1-21" fmla="*/ 2362498 w 2362498"/>
              <a:gd name="connsiteY1-22" fmla="*/ 1612423 h 1827878"/>
              <a:gd name="connsiteX2-23" fmla="*/ 2362498 w 2362498"/>
              <a:gd name="connsiteY2-24" fmla="*/ 1827878 h 1827878"/>
              <a:gd name="connsiteX3-25" fmla="*/ 839514 w 2362498"/>
              <a:gd name="connsiteY3-26" fmla="*/ 1827878 h 1827878"/>
              <a:gd name="connsiteX4-27" fmla="*/ 433218 w 2362498"/>
              <a:gd name="connsiteY4-28" fmla="*/ 1827878 h 1827878"/>
              <a:gd name="connsiteX5-29" fmla="*/ 433218 w 2362498"/>
              <a:gd name="connsiteY5-30" fmla="*/ 1826314 h 1827878"/>
              <a:gd name="connsiteX6-31" fmla="*/ 0 w 2362498"/>
              <a:gd name="connsiteY6-32" fmla="*/ 1826314 h 1827878"/>
              <a:gd name="connsiteX7-33" fmla="*/ 0 w 2362498"/>
              <a:gd name="connsiteY7-34" fmla="*/ 0 h 1827878"/>
              <a:gd name="connsiteX8-35" fmla="*/ 618105 w 2362498"/>
              <a:gd name="connsiteY8-36" fmla="*/ 0 h 1827878"/>
              <a:gd name="connsiteX0-37" fmla="*/ 2362498 w 2362498"/>
              <a:gd name="connsiteY0-38" fmla="*/ 1612423 h 1827878"/>
              <a:gd name="connsiteX1-39" fmla="*/ 2362498 w 2362498"/>
              <a:gd name="connsiteY1-40" fmla="*/ 1827878 h 1827878"/>
              <a:gd name="connsiteX2-41" fmla="*/ 839514 w 2362498"/>
              <a:gd name="connsiteY2-42" fmla="*/ 1827878 h 1827878"/>
              <a:gd name="connsiteX3-43" fmla="*/ 433218 w 2362498"/>
              <a:gd name="connsiteY3-44" fmla="*/ 1827878 h 1827878"/>
              <a:gd name="connsiteX4-45" fmla="*/ 433218 w 2362498"/>
              <a:gd name="connsiteY4-46" fmla="*/ 1826314 h 1827878"/>
              <a:gd name="connsiteX5-47" fmla="*/ 0 w 2362498"/>
              <a:gd name="connsiteY5-48" fmla="*/ 1826314 h 1827878"/>
              <a:gd name="connsiteX6-49" fmla="*/ 0 w 2362498"/>
              <a:gd name="connsiteY6-50" fmla="*/ 0 h 1827878"/>
              <a:gd name="connsiteX7-51" fmla="*/ 618105 w 2362498"/>
              <a:gd name="connsiteY7-52" fmla="*/ 0 h 18278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2362498" h="1827878">
                <a:moveTo>
                  <a:pt x="2362498" y="1612423"/>
                </a:moveTo>
                <a:lnTo>
                  <a:pt x="2362498" y="1827878"/>
                </a:lnTo>
                <a:lnTo>
                  <a:pt x="839514" y="1827878"/>
                </a:lnTo>
                <a:lnTo>
                  <a:pt x="433218" y="1827878"/>
                </a:lnTo>
                <a:lnTo>
                  <a:pt x="433218" y="1826314"/>
                </a:lnTo>
                <a:lnTo>
                  <a:pt x="0" y="1826314"/>
                </a:lnTo>
                <a:lnTo>
                  <a:pt x="0" y="0"/>
                </a:lnTo>
                <a:lnTo>
                  <a:pt x="618105" y="0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B73A8"/>
              </a:solidFill>
              <a:latin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gallery dir="l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47"/>
          <p:cNvSpPr>
            <a:spLocks noChangeArrowheads="1"/>
          </p:cNvSpPr>
          <p:nvPr/>
        </p:nvSpPr>
        <p:spPr bwMode="auto">
          <a:xfrm>
            <a:off x="3853194" y="1662510"/>
            <a:ext cx="7158016" cy="56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14000"/>
              </a:lnSpc>
              <a:buNone/>
            </a:pP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针对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某地市全量家庭宽带用户，做家庭宽带使用的满意度调研，收集宽带使用问题，并根据返回结果制定季度修障工作安排</a:t>
            </a:r>
            <a:endParaRPr lang="zh-CN" altLang="en-US" sz="1400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4" name="Oval 25"/>
          <p:cNvSpPr/>
          <p:nvPr/>
        </p:nvSpPr>
        <p:spPr>
          <a:xfrm>
            <a:off x="3660471" y="1818191"/>
            <a:ext cx="192723" cy="1927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55" dirty="0">
              <a:latin typeface="思源黑体 CN Normal" panose="020B0400000000000000" pitchFamily="34" charset="-122"/>
            </a:endParaRPr>
          </a:p>
        </p:txBody>
      </p:sp>
      <p:grpSp>
        <p:nvGrpSpPr>
          <p:cNvPr id="19" name="Group 30"/>
          <p:cNvGrpSpPr/>
          <p:nvPr/>
        </p:nvGrpSpPr>
        <p:grpSpPr>
          <a:xfrm>
            <a:off x="562061" y="1428876"/>
            <a:ext cx="3098408" cy="971357"/>
            <a:chOff x="1231550" y="1255633"/>
            <a:chExt cx="2430616" cy="762002"/>
          </a:xfrm>
        </p:grpSpPr>
        <p:cxnSp>
          <p:nvCxnSpPr>
            <p:cNvPr id="23" name="Straight Connector 24"/>
            <p:cNvCxnSpPr/>
            <p:nvPr/>
          </p:nvCxnSpPr>
          <p:spPr>
            <a:xfrm>
              <a:off x="2532415" y="1641469"/>
              <a:ext cx="1129751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lowchart: Off-page Connector 22"/>
            <p:cNvSpPr/>
            <p:nvPr/>
          </p:nvSpPr>
          <p:spPr>
            <a:xfrm rot="16200000">
              <a:off x="1829116" y="830137"/>
              <a:ext cx="762000" cy="1612995"/>
            </a:xfrm>
            <a:prstGeom prst="flowChartOffpageConnector">
              <a:avLst/>
            </a:prstGeom>
            <a:solidFill>
              <a:srgbClr val="4B7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en-US" sz="5865" dirty="0">
                <a:latin typeface="思源黑体 CN Normal" panose="020B0400000000000000" pitchFamily="34" charset="-122"/>
              </a:endParaRPr>
            </a:p>
          </p:txBody>
        </p:sp>
        <p:sp>
          <p:nvSpPr>
            <p:cNvPr id="22" name="Round Same Side Corner Rectangle 23"/>
            <p:cNvSpPr/>
            <p:nvPr/>
          </p:nvSpPr>
          <p:spPr>
            <a:xfrm rot="16200000">
              <a:off x="1570029" y="917154"/>
              <a:ext cx="762000" cy="1438958"/>
            </a:xfrm>
            <a:prstGeom prst="round2SameRect">
              <a:avLst/>
            </a:prstGeom>
            <a:solidFill>
              <a:srgbClr val="4B7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zh-CN" altLang="en-US" sz="2800" b="1" dirty="0" smtClean="0">
                  <a:solidFill>
                    <a:schemeClr val="bg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</a:rPr>
                <a:t>业务诉求</a:t>
              </a:r>
              <a:endParaRPr lang="en-US" sz="2800" b="1" dirty="0">
                <a:solidFill>
                  <a:schemeClr val="bg1">
                    <a:lumMod val="50000"/>
                    <a:lumOff val="50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53" name="矩形 3"/>
          <p:cNvSpPr>
            <a:spLocks noChangeArrowheads="1"/>
          </p:cNvSpPr>
          <p:nvPr/>
        </p:nvSpPr>
        <p:spPr bwMode="auto">
          <a:xfrm>
            <a:off x="1073958" y="224898"/>
            <a:ext cx="3041650" cy="107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P7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相关案例分析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4" name="文本框 37"/>
          <p:cNvSpPr txBox="1"/>
          <p:nvPr/>
        </p:nvSpPr>
        <p:spPr>
          <a:xfrm>
            <a:off x="1073958" y="759817"/>
            <a:ext cx="2308007" cy="33854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REAL  CASE</a:t>
            </a:r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55" name="任意多边形 4"/>
          <p:cNvSpPr/>
          <p:nvPr/>
        </p:nvSpPr>
        <p:spPr>
          <a:xfrm flipH="1">
            <a:off x="274490" y="423071"/>
            <a:ext cx="496568" cy="557564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56" name="任意多边形 5"/>
          <p:cNvSpPr/>
          <p:nvPr/>
        </p:nvSpPr>
        <p:spPr>
          <a:xfrm flipH="1">
            <a:off x="425940" y="300119"/>
            <a:ext cx="496568" cy="44384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50" name="Oval 25"/>
          <p:cNvSpPr/>
          <p:nvPr/>
        </p:nvSpPr>
        <p:spPr>
          <a:xfrm>
            <a:off x="3653074" y="3248980"/>
            <a:ext cx="192723" cy="1927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55" dirty="0">
              <a:latin typeface="思源黑体 CN Normal" panose="020B0400000000000000" pitchFamily="34" charset="-122"/>
            </a:endParaRPr>
          </a:p>
        </p:txBody>
      </p:sp>
      <p:grpSp>
        <p:nvGrpSpPr>
          <p:cNvPr id="51" name="Group 30"/>
          <p:cNvGrpSpPr/>
          <p:nvPr/>
        </p:nvGrpSpPr>
        <p:grpSpPr>
          <a:xfrm>
            <a:off x="554664" y="2859665"/>
            <a:ext cx="3098408" cy="971357"/>
            <a:chOff x="1231550" y="1255633"/>
            <a:chExt cx="2430616" cy="762002"/>
          </a:xfrm>
        </p:grpSpPr>
        <p:cxnSp>
          <p:nvCxnSpPr>
            <p:cNvPr id="52" name="Straight Connector 24"/>
            <p:cNvCxnSpPr/>
            <p:nvPr/>
          </p:nvCxnSpPr>
          <p:spPr>
            <a:xfrm>
              <a:off x="2532415" y="1641469"/>
              <a:ext cx="1129751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Flowchart: Off-page Connector 22"/>
            <p:cNvSpPr/>
            <p:nvPr/>
          </p:nvSpPr>
          <p:spPr>
            <a:xfrm rot="16200000">
              <a:off x="1829116" y="830137"/>
              <a:ext cx="762000" cy="1612995"/>
            </a:xfrm>
            <a:prstGeom prst="flowChartOffpageConnector">
              <a:avLst/>
            </a:prstGeom>
            <a:solidFill>
              <a:srgbClr val="41CB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en-US" sz="5865" dirty="0">
                <a:latin typeface="思源黑体 CN Normal" panose="020B0400000000000000" pitchFamily="34" charset="-122"/>
              </a:endParaRPr>
            </a:p>
          </p:txBody>
        </p:sp>
        <p:sp>
          <p:nvSpPr>
            <p:cNvPr id="58" name="Round Same Side Corner Rectangle 23"/>
            <p:cNvSpPr/>
            <p:nvPr/>
          </p:nvSpPr>
          <p:spPr>
            <a:xfrm rot="16200000">
              <a:off x="1570029" y="917154"/>
              <a:ext cx="762000" cy="1438958"/>
            </a:xfrm>
            <a:prstGeom prst="round2SameRect">
              <a:avLst/>
            </a:prstGeom>
            <a:solidFill>
              <a:srgbClr val="41CB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zh-CN" altLang="en-US" sz="2800" b="1" dirty="0" smtClean="0">
                  <a:solidFill>
                    <a:schemeClr val="bg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</a:rPr>
                <a:t>基础</a:t>
              </a:r>
              <a:r>
                <a:rPr lang="zh-CN" altLang="en-US" sz="2800" b="1" dirty="0">
                  <a:solidFill>
                    <a:schemeClr val="bg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</a:rPr>
                <a:t>数据</a:t>
              </a:r>
              <a:endParaRPr lang="en-US" sz="2800" b="1" dirty="0">
                <a:solidFill>
                  <a:schemeClr val="bg1">
                    <a:lumMod val="50000"/>
                    <a:lumOff val="50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</p:grpSp>
      <p:grpSp>
        <p:nvGrpSpPr>
          <p:cNvPr id="59" name="组合 23"/>
          <p:cNvGrpSpPr/>
          <p:nvPr/>
        </p:nvGrpSpPr>
        <p:grpSpPr>
          <a:xfrm>
            <a:off x="4018201" y="2506294"/>
            <a:ext cx="609600" cy="609600"/>
            <a:chOff x="6930189" y="4073718"/>
            <a:chExt cx="609600" cy="609600"/>
          </a:xfrm>
          <a:blipFill dpi="0"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60" name="椭圆 59"/>
            <p:cNvSpPr/>
            <p:nvPr/>
          </p:nvSpPr>
          <p:spPr>
            <a:xfrm>
              <a:off x="6930189" y="4073718"/>
              <a:ext cx="609600" cy="609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61" name="Freeform 5"/>
            <p:cNvSpPr>
              <a:spLocks noEditPoints="1"/>
            </p:cNvSpPr>
            <p:nvPr/>
          </p:nvSpPr>
          <p:spPr bwMode="auto">
            <a:xfrm>
              <a:off x="7006966" y="4217509"/>
              <a:ext cx="456047" cy="322018"/>
            </a:xfrm>
            <a:custGeom>
              <a:avLst/>
              <a:gdLst>
                <a:gd name="T0" fmla="*/ 218 w 219"/>
                <a:gd name="T1" fmla="*/ 117 h 154"/>
                <a:gd name="T2" fmla="*/ 219 w 219"/>
                <a:gd name="T3" fmla="*/ 118 h 154"/>
                <a:gd name="T4" fmla="*/ 218 w 219"/>
                <a:gd name="T5" fmla="*/ 119 h 154"/>
                <a:gd name="T6" fmla="*/ 174 w 219"/>
                <a:gd name="T7" fmla="*/ 153 h 154"/>
                <a:gd name="T8" fmla="*/ 172 w 219"/>
                <a:gd name="T9" fmla="*/ 153 h 154"/>
                <a:gd name="T10" fmla="*/ 171 w 219"/>
                <a:gd name="T11" fmla="*/ 151 h 154"/>
                <a:gd name="T12" fmla="*/ 179 w 219"/>
                <a:gd name="T13" fmla="*/ 133 h 154"/>
                <a:gd name="T14" fmla="*/ 113 w 219"/>
                <a:gd name="T15" fmla="*/ 106 h 154"/>
                <a:gd name="T16" fmla="*/ 126 w 219"/>
                <a:gd name="T17" fmla="*/ 89 h 154"/>
                <a:gd name="T18" fmla="*/ 131 w 219"/>
                <a:gd name="T19" fmla="*/ 82 h 154"/>
                <a:gd name="T20" fmla="*/ 179 w 219"/>
                <a:gd name="T21" fmla="*/ 103 h 154"/>
                <a:gd name="T22" fmla="*/ 171 w 219"/>
                <a:gd name="T23" fmla="*/ 85 h 154"/>
                <a:gd name="T24" fmla="*/ 172 w 219"/>
                <a:gd name="T25" fmla="*/ 83 h 154"/>
                <a:gd name="T26" fmla="*/ 173 w 219"/>
                <a:gd name="T27" fmla="*/ 82 h 154"/>
                <a:gd name="T28" fmla="*/ 174 w 219"/>
                <a:gd name="T29" fmla="*/ 83 h 154"/>
                <a:gd name="T30" fmla="*/ 218 w 219"/>
                <a:gd name="T31" fmla="*/ 117 h 154"/>
                <a:gd name="T32" fmla="*/ 45 w 219"/>
                <a:gd name="T33" fmla="*/ 71 h 154"/>
                <a:gd name="T34" fmla="*/ 46 w 219"/>
                <a:gd name="T35" fmla="*/ 71 h 154"/>
                <a:gd name="T36" fmla="*/ 47 w 219"/>
                <a:gd name="T37" fmla="*/ 71 h 154"/>
                <a:gd name="T38" fmla="*/ 47 w 219"/>
                <a:gd name="T39" fmla="*/ 69 h 154"/>
                <a:gd name="T40" fmla="*/ 40 w 219"/>
                <a:gd name="T41" fmla="*/ 50 h 154"/>
                <a:gd name="T42" fmla="*/ 87 w 219"/>
                <a:gd name="T43" fmla="*/ 72 h 154"/>
                <a:gd name="T44" fmla="*/ 93 w 219"/>
                <a:gd name="T45" fmla="*/ 65 h 154"/>
                <a:gd name="T46" fmla="*/ 106 w 219"/>
                <a:gd name="T47" fmla="*/ 49 h 154"/>
                <a:gd name="T48" fmla="*/ 40 w 219"/>
                <a:gd name="T49" fmla="*/ 21 h 154"/>
                <a:gd name="T50" fmla="*/ 47 w 219"/>
                <a:gd name="T51" fmla="*/ 2 h 154"/>
                <a:gd name="T52" fmla="*/ 47 w 219"/>
                <a:gd name="T53" fmla="*/ 0 h 154"/>
                <a:gd name="T54" fmla="*/ 45 w 219"/>
                <a:gd name="T55" fmla="*/ 0 h 154"/>
                <a:gd name="T56" fmla="*/ 0 w 219"/>
                <a:gd name="T57" fmla="*/ 34 h 154"/>
                <a:gd name="T58" fmla="*/ 0 w 219"/>
                <a:gd name="T59" fmla="*/ 35 h 154"/>
                <a:gd name="T60" fmla="*/ 0 w 219"/>
                <a:gd name="T61" fmla="*/ 37 h 154"/>
                <a:gd name="T62" fmla="*/ 45 w 219"/>
                <a:gd name="T63" fmla="*/ 71 h 154"/>
                <a:gd name="T64" fmla="*/ 121 w 219"/>
                <a:gd name="T65" fmla="*/ 86 h 154"/>
                <a:gd name="T66" fmla="*/ 179 w 219"/>
                <a:gd name="T67" fmla="*/ 50 h 154"/>
                <a:gd name="T68" fmla="*/ 171 w 219"/>
                <a:gd name="T69" fmla="*/ 69 h 154"/>
                <a:gd name="T70" fmla="*/ 172 w 219"/>
                <a:gd name="T71" fmla="*/ 71 h 154"/>
                <a:gd name="T72" fmla="*/ 173 w 219"/>
                <a:gd name="T73" fmla="*/ 71 h 154"/>
                <a:gd name="T74" fmla="*/ 174 w 219"/>
                <a:gd name="T75" fmla="*/ 71 h 154"/>
                <a:gd name="T76" fmla="*/ 218 w 219"/>
                <a:gd name="T77" fmla="*/ 37 h 154"/>
                <a:gd name="T78" fmla="*/ 219 w 219"/>
                <a:gd name="T79" fmla="*/ 35 h 154"/>
                <a:gd name="T80" fmla="*/ 218 w 219"/>
                <a:gd name="T81" fmla="*/ 34 h 154"/>
                <a:gd name="T82" fmla="*/ 174 w 219"/>
                <a:gd name="T83" fmla="*/ 0 h 154"/>
                <a:gd name="T84" fmla="*/ 172 w 219"/>
                <a:gd name="T85" fmla="*/ 0 h 154"/>
                <a:gd name="T86" fmla="*/ 171 w 219"/>
                <a:gd name="T87" fmla="*/ 2 h 154"/>
                <a:gd name="T88" fmla="*/ 179 w 219"/>
                <a:gd name="T89" fmla="*/ 21 h 154"/>
                <a:gd name="T90" fmla="*/ 97 w 219"/>
                <a:gd name="T91" fmla="*/ 69 h 154"/>
                <a:gd name="T92" fmla="*/ 40 w 219"/>
                <a:gd name="T93" fmla="*/ 103 h 154"/>
                <a:gd name="T94" fmla="*/ 47 w 219"/>
                <a:gd name="T95" fmla="*/ 85 h 154"/>
                <a:gd name="T96" fmla="*/ 47 w 219"/>
                <a:gd name="T97" fmla="*/ 83 h 154"/>
                <a:gd name="T98" fmla="*/ 46 w 219"/>
                <a:gd name="T99" fmla="*/ 82 h 154"/>
                <a:gd name="T100" fmla="*/ 45 w 219"/>
                <a:gd name="T101" fmla="*/ 83 h 154"/>
                <a:gd name="T102" fmla="*/ 0 w 219"/>
                <a:gd name="T103" fmla="*/ 117 h 154"/>
                <a:gd name="T104" fmla="*/ 0 w 219"/>
                <a:gd name="T105" fmla="*/ 118 h 154"/>
                <a:gd name="T106" fmla="*/ 0 w 219"/>
                <a:gd name="T107" fmla="*/ 119 h 154"/>
                <a:gd name="T108" fmla="*/ 45 w 219"/>
                <a:gd name="T109" fmla="*/ 153 h 154"/>
                <a:gd name="T110" fmla="*/ 47 w 219"/>
                <a:gd name="T111" fmla="*/ 153 h 154"/>
                <a:gd name="T112" fmla="*/ 47 w 219"/>
                <a:gd name="T113" fmla="*/ 151 h 154"/>
                <a:gd name="T114" fmla="*/ 40 w 219"/>
                <a:gd name="T115" fmla="*/ 133 h 154"/>
                <a:gd name="T116" fmla="*/ 121 w 219"/>
                <a:gd name="T117" fmla="*/ 8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154">
                  <a:moveTo>
                    <a:pt x="218" y="117"/>
                  </a:moveTo>
                  <a:cubicBezTo>
                    <a:pt x="219" y="117"/>
                    <a:pt x="219" y="117"/>
                    <a:pt x="219" y="118"/>
                  </a:cubicBezTo>
                  <a:cubicBezTo>
                    <a:pt x="219" y="119"/>
                    <a:pt x="219" y="119"/>
                    <a:pt x="218" y="119"/>
                  </a:cubicBezTo>
                  <a:cubicBezTo>
                    <a:pt x="174" y="153"/>
                    <a:pt x="174" y="153"/>
                    <a:pt x="174" y="153"/>
                  </a:cubicBezTo>
                  <a:cubicBezTo>
                    <a:pt x="174" y="154"/>
                    <a:pt x="173" y="154"/>
                    <a:pt x="172" y="153"/>
                  </a:cubicBezTo>
                  <a:cubicBezTo>
                    <a:pt x="171" y="153"/>
                    <a:pt x="171" y="152"/>
                    <a:pt x="171" y="151"/>
                  </a:cubicBezTo>
                  <a:cubicBezTo>
                    <a:pt x="179" y="133"/>
                    <a:pt x="179" y="133"/>
                    <a:pt x="179" y="133"/>
                  </a:cubicBezTo>
                  <a:cubicBezTo>
                    <a:pt x="145" y="131"/>
                    <a:pt x="126" y="119"/>
                    <a:pt x="113" y="106"/>
                  </a:cubicBezTo>
                  <a:cubicBezTo>
                    <a:pt x="118" y="100"/>
                    <a:pt x="122" y="94"/>
                    <a:pt x="126" y="89"/>
                  </a:cubicBezTo>
                  <a:cubicBezTo>
                    <a:pt x="128" y="86"/>
                    <a:pt x="130" y="84"/>
                    <a:pt x="131" y="82"/>
                  </a:cubicBezTo>
                  <a:cubicBezTo>
                    <a:pt x="141" y="93"/>
                    <a:pt x="154" y="102"/>
                    <a:pt x="179" y="103"/>
                  </a:cubicBezTo>
                  <a:cubicBezTo>
                    <a:pt x="171" y="85"/>
                    <a:pt x="171" y="85"/>
                    <a:pt x="171" y="85"/>
                  </a:cubicBezTo>
                  <a:cubicBezTo>
                    <a:pt x="171" y="84"/>
                    <a:pt x="171" y="83"/>
                    <a:pt x="172" y="83"/>
                  </a:cubicBezTo>
                  <a:cubicBezTo>
                    <a:pt x="172" y="82"/>
                    <a:pt x="173" y="82"/>
                    <a:pt x="173" y="82"/>
                  </a:cubicBezTo>
                  <a:cubicBezTo>
                    <a:pt x="173" y="82"/>
                    <a:pt x="174" y="82"/>
                    <a:pt x="174" y="83"/>
                  </a:cubicBezTo>
                  <a:lnTo>
                    <a:pt x="218" y="117"/>
                  </a:lnTo>
                  <a:close/>
                  <a:moveTo>
                    <a:pt x="45" y="71"/>
                  </a:moveTo>
                  <a:cubicBezTo>
                    <a:pt x="45" y="71"/>
                    <a:pt x="45" y="71"/>
                    <a:pt x="46" y="71"/>
                  </a:cubicBezTo>
                  <a:cubicBezTo>
                    <a:pt x="46" y="71"/>
                    <a:pt x="46" y="71"/>
                    <a:pt x="47" y="71"/>
                  </a:cubicBezTo>
                  <a:cubicBezTo>
                    <a:pt x="47" y="70"/>
                    <a:pt x="48" y="69"/>
                    <a:pt x="47" y="69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65" y="52"/>
                    <a:pt x="77" y="61"/>
                    <a:pt x="87" y="72"/>
                  </a:cubicBezTo>
                  <a:cubicBezTo>
                    <a:pt x="89" y="70"/>
                    <a:pt x="91" y="68"/>
                    <a:pt x="93" y="65"/>
                  </a:cubicBezTo>
                  <a:cubicBezTo>
                    <a:pt x="96" y="60"/>
                    <a:pt x="101" y="54"/>
                    <a:pt x="106" y="49"/>
                  </a:cubicBezTo>
                  <a:cubicBezTo>
                    <a:pt x="92" y="35"/>
                    <a:pt x="73" y="23"/>
                    <a:pt x="40" y="21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8" y="1"/>
                    <a:pt x="47" y="1"/>
                    <a:pt x="47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5"/>
                    <a:pt x="0" y="35"/>
                  </a:cubicBezTo>
                  <a:cubicBezTo>
                    <a:pt x="0" y="36"/>
                    <a:pt x="0" y="36"/>
                    <a:pt x="0" y="37"/>
                  </a:cubicBezTo>
                  <a:lnTo>
                    <a:pt x="45" y="71"/>
                  </a:lnTo>
                  <a:close/>
                  <a:moveTo>
                    <a:pt x="121" y="86"/>
                  </a:moveTo>
                  <a:cubicBezTo>
                    <a:pt x="134" y="67"/>
                    <a:pt x="145" y="53"/>
                    <a:pt x="179" y="50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69"/>
                    <a:pt x="171" y="70"/>
                    <a:pt x="172" y="71"/>
                  </a:cubicBezTo>
                  <a:cubicBezTo>
                    <a:pt x="172" y="71"/>
                    <a:pt x="173" y="71"/>
                    <a:pt x="173" y="71"/>
                  </a:cubicBezTo>
                  <a:cubicBezTo>
                    <a:pt x="173" y="71"/>
                    <a:pt x="174" y="71"/>
                    <a:pt x="174" y="71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219" y="36"/>
                    <a:pt x="219" y="36"/>
                    <a:pt x="219" y="35"/>
                  </a:cubicBezTo>
                  <a:cubicBezTo>
                    <a:pt x="219" y="35"/>
                    <a:pt x="219" y="34"/>
                    <a:pt x="218" y="34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0"/>
                    <a:pt x="173" y="0"/>
                    <a:pt x="172" y="0"/>
                  </a:cubicBezTo>
                  <a:cubicBezTo>
                    <a:pt x="171" y="1"/>
                    <a:pt x="171" y="1"/>
                    <a:pt x="171" y="2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30" y="23"/>
                    <a:pt x="112" y="48"/>
                    <a:pt x="97" y="69"/>
                  </a:cubicBezTo>
                  <a:cubicBezTo>
                    <a:pt x="84" y="87"/>
                    <a:pt x="74" y="101"/>
                    <a:pt x="40" y="103"/>
                  </a:cubicBezTo>
                  <a:cubicBezTo>
                    <a:pt x="47" y="85"/>
                    <a:pt x="47" y="85"/>
                    <a:pt x="47" y="85"/>
                  </a:cubicBezTo>
                  <a:cubicBezTo>
                    <a:pt x="48" y="84"/>
                    <a:pt x="47" y="83"/>
                    <a:pt x="47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5" y="82"/>
                    <a:pt x="45" y="82"/>
                    <a:pt x="45" y="83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0" y="117"/>
                    <a:pt x="0" y="118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45" y="153"/>
                    <a:pt x="45" y="153"/>
                    <a:pt x="45" y="153"/>
                  </a:cubicBezTo>
                  <a:cubicBezTo>
                    <a:pt x="45" y="154"/>
                    <a:pt x="46" y="154"/>
                    <a:pt x="47" y="153"/>
                  </a:cubicBezTo>
                  <a:cubicBezTo>
                    <a:pt x="47" y="153"/>
                    <a:pt x="48" y="152"/>
                    <a:pt x="47" y="151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89" y="131"/>
                    <a:pt x="107" y="106"/>
                    <a:pt x="121" y="86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id-ID" sz="18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63" name="矩形 47"/>
          <p:cNvSpPr>
            <a:spLocks noChangeArrowheads="1"/>
          </p:cNvSpPr>
          <p:nvPr/>
        </p:nvSpPr>
        <p:spPr bwMode="auto">
          <a:xfrm>
            <a:off x="4853702" y="2619929"/>
            <a:ext cx="1666932" cy="34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zh-CN" sz="16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AI</a:t>
            </a:r>
            <a:r>
              <a:rPr lang="zh-CN" altLang="en-US" sz="1600" b="1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通道</a:t>
            </a:r>
            <a:r>
              <a:rPr lang="zh-CN" altLang="en-US" sz="16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：</a:t>
            </a:r>
            <a:r>
              <a:rPr lang="en-US" altLang="zh-CN" sz="16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50</a:t>
            </a:r>
            <a:r>
              <a:rPr lang="zh-CN" altLang="en-US" sz="16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并发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</a:endParaRPr>
          </a:p>
        </p:txBody>
      </p:sp>
      <p:sp>
        <p:nvSpPr>
          <p:cNvPr id="64" name="矩形 47"/>
          <p:cNvSpPr>
            <a:spLocks noChangeArrowheads="1"/>
          </p:cNvSpPr>
          <p:nvPr/>
        </p:nvSpPr>
        <p:spPr bwMode="auto">
          <a:xfrm>
            <a:off x="8214395" y="2619929"/>
            <a:ext cx="2287888" cy="36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None/>
            </a:pPr>
            <a:r>
              <a:rPr lang="zh-CN" altLang="en-US" sz="16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生产</a:t>
            </a:r>
            <a:r>
              <a:rPr lang="zh-CN" altLang="en-US" sz="1600" b="1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周期</a:t>
            </a:r>
            <a:r>
              <a:rPr lang="zh-CN" altLang="en-US" sz="16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：</a:t>
            </a:r>
            <a:r>
              <a:rPr lang="en-US" altLang="zh-CN" sz="16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19</a:t>
            </a:r>
            <a:r>
              <a:rPr lang="zh-CN" altLang="en-US" sz="16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个工作日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</a:endParaRPr>
          </a:p>
        </p:txBody>
      </p:sp>
      <p:sp>
        <p:nvSpPr>
          <p:cNvPr id="66" name="矩形 47"/>
          <p:cNvSpPr>
            <a:spLocks noChangeArrowheads="1"/>
          </p:cNvSpPr>
          <p:nvPr/>
        </p:nvSpPr>
        <p:spPr bwMode="auto">
          <a:xfrm>
            <a:off x="4800205" y="3409173"/>
            <a:ext cx="2200078" cy="36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None/>
            </a:pPr>
            <a:r>
              <a:rPr lang="zh-CN" altLang="en-US" sz="16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呼叫次数：</a:t>
            </a:r>
            <a:r>
              <a:rPr lang="en-US" altLang="zh-CN" sz="16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1513567</a:t>
            </a:r>
            <a:r>
              <a:rPr lang="zh-CN" altLang="en-US" sz="16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次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</a:endParaRPr>
          </a:p>
        </p:txBody>
      </p:sp>
      <p:sp>
        <p:nvSpPr>
          <p:cNvPr id="67" name="矩形 47"/>
          <p:cNvSpPr>
            <a:spLocks noChangeArrowheads="1"/>
          </p:cNvSpPr>
          <p:nvPr/>
        </p:nvSpPr>
        <p:spPr bwMode="auto">
          <a:xfrm>
            <a:off x="8214395" y="3406122"/>
            <a:ext cx="2465442" cy="34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None/>
            </a:pPr>
            <a:r>
              <a:rPr lang="zh-CN" altLang="en-US" sz="16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接</a:t>
            </a:r>
            <a:r>
              <a:rPr lang="zh-CN" altLang="en-US" sz="1600" b="1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听次数</a:t>
            </a:r>
            <a:r>
              <a:rPr lang="zh-CN" altLang="en-US" sz="16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：</a:t>
            </a:r>
            <a:r>
              <a:rPr lang="en-US" altLang="zh-CN" sz="16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631346</a:t>
            </a:r>
            <a:r>
              <a:rPr lang="zh-CN" altLang="en-US" sz="16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次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</a:endParaRPr>
          </a:p>
        </p:txBody>
      </p:sp>
      <p:grpSp>
        <p:nvGrpSpPr>
          <p:cNvPr id="68" name="组合 52"/>
          <p:cNvGrpSpPr/>
          <p:nvPr/>
        </p:nvGrpSpPr>
        <p:grpSpPr>
          <a:xfrm rot="701179">
            <a:off x="4037271" y="3348230"/>
            <a:ext cx="617027" cy="399130"/>
            <a:chOff x="6627576" y="3987128"/>
            <a:chExt cx="609600" cy="609600"/>
          </a:xfrm>
        </p:grpSpPr>
        <p:sp>
          <p:nvSpPr>
            <p:cNvPr id="69" name="椭圆 68"/>
            <p:cNvSpPr/>
            <p:nvPr/>
          </p:nvSpPr>
          <p:spPr>
            <a:xfrm>
              <a:off x="6627576" y="3987128"/>
              <a:ext cx="609600" cy="609600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70" name="Freeform 151"/>
            <p:cNvSpPr>
              <a:spLocks noEditPoints="1"/>
            </p:cNvSpPr>
            <p:nvPr/>
          </p:nvSpPr>
          <p:spPr bwMode="auto">
            <a:xfrm rot="20484176">
              <a:off x="6696266" y="4091050"/>
              <a:ext cx="431571" cy="434756"/>
            </a:xfrm>
            <a:custGeom>
              <a:avLst/>
              <a:gdLst>
                <a:gd name="T0" fmla="*/ 93 w 123"/>
                <a:gd name="T1" fmla="*/ 129 h 129"/>
                <a:gd name="T2" fmla="*/ 62 w 123"/>
                <a:gd name="T3" fmla="*/ 111 h 129"/>
                <a:gd name="T4" fmla="*/ 89 w 123"/>
                <a:gd name="T5" fmla="*/ 84 h 129"/>
                <a:gd name="T6" fmla="*/ 91 w 123"/>
                <a:gd name="T7" fmla="*/ 98 h 129"/>
                <a:gd name="T8" fmla="*/ 111 w 123"/>
                <a:gd name="T9" fmla="*/ 70 h 129"/>
                <a:gd name="T10" fmla="*/ 109 w 123"/>
                <a:gd name="T11" fmla="*/ 62 h 129"/>
                <a:gd name="T12" fmla="*/ 114 w 123"/>
                <a:gd name="T13" fmla="*/ 59 h 129"/>
                <a:gd name="T14" fmla="*/ 122 w 123"/>
                <a:gd name="T15" fmla="*/ 79 h 129"/>
                <a:gd name="T16" fmla="*/ 92 w 123"/>
                <a:gd name="T17" fmla="*/ 118 h 129"/>
                <a:gd name="T18" fmla="*/ 93 w 123"/>
                <a:gd name="T19" fmla="*/ 129 h 129"/>
                <a:gd name="T20" fmla="*/ 0 w 123"/>
                <a:gd name="T21" fmla="*/ 58 h 129"/>
                <a:gd name="T22" fmla="*/ 30 w 123"/>
                <a:gd name="T23" fmla="*/ 38 h 129"/>
                <a:gd name="T24" fmla="*/ 42 w 123"/>
                <a:gd name="T25" fmla="*/ 74 h 129"/>
                <a:gd name="T26" fmla="*/ 29 w 123"/>
                <a:gd name="T27" fmla="*/ 69 h 129"/>
                <a:gd name="T28" fmla="*/ 45 w 123"/>
                <a:gd name="T29" fmla="*/ 99 h 129"/>
                <a:gd name="T30" fmla="*/ 53 w 123"/>
                <a:gd name="T31" fmla="*/ 101 h 129"/>
                <a:gd name="T32" fmla="*/ 53 w 123"/>
                <a:gd name="T33" fmla="*/ 107 h 129"/>
                <a:gd name="T34" fmla="*/ 33 w 123"/>
                <a:gd name="T35" fmla="*/ 105 h 129"/>
                <a:gd name="T36" fmla="*/ 11 w 123"/>
                <a:gd name="T37" fmla="*/ 62 h 129"/>
                <a:gd name="T38" fmla="*/ 0 w 123"/>
                <a:gd name="T39" fmla="*/ 58 h 129"/>
                <a:gd name="T40" fmla="*/ 111 w 123"/>
                <a:gd name="T41" fmla="*/ 9 h 129"/>
                <a:gd name="T42" fmla="*/ 102 w 123"/>
                <a:gd name="T43" fmla="*/ 16 h 129"/>
                <a:gd name="T44" fmla="*/ 54 w 123"/>
                <a:gd name="T45" fmla="*/ 12 h 129"/>
                <a:gd name="T46" fmla="*/ 41 w 123"/>
                <a:gd name="T47" fmla="*/ 28 h 129"/>
                <a:gd name="T48" fmla="*/ 46 w 123"/>
                <a:gd name="T49" fmla="*/ 32 h 129"/>
                <a:gd name="T50" fmla="*/ 52 w 123"/>
                <a:gd name="T51" fmla="*/ 26 h 129"/>
                <a:gd name="T52" fmla="*/ 86 w 123"/>
                <a:gd name="T53" fmla="*/ 28 h 129"/>
                <a:gd name="T54" fmla="*/ 75 w 123"/>
                <a:gd name="T55" fmla="*/ 37 h 129"/>
                <a:gd name="T56" fmla="*/ 112 w 123"/>
                <a:gd name="T57" fmla="*/ 46 h 129"/>
                <a:gd name="T58" fmla="*/ 111 w 123"/>
                <a:gd name="T59" fmla="*/ 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3" h="129">
                  <a:moveTo>
                    <a:pt x="93" y="129"/>
                  </a:moveTo>
                  <a:cubicBezTo>
                    <a:pt x="62" y="111"/>
                    <a:pt x="62" y="111"/>
                    <a:pt x="62" y="111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1" y="98"/>
                    <a:pt x="91" y="98"/>
                    <a:pt x="91" y="98"/>
                  </a:cubicBezTo>
                  <a:cubicBezTo>
                    <a:pt x="103" y="95"/>
                    <a:pt x="112" y="83"/>
                    <a:pt x="111" y="70"/>
                  </a:cubicBezTo>
                  <a:cubicBezTo>
                    <a:pt x="110" y="67"/>
                    <a:pt x="110" y="64"/>
                    <a:pt x="109" y="62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8" y="65"/>
                    <a:pt x="121" y="71"/>
                    <a:pt x="122" y="79"/>
                  </a:cubicBezTo>
                  <a:cubicBezTo>
                    <a:pt x="123" y="98"/>
                    <a:pt x="111" y="114"/>
                    <a:pt x="92" y="118"/>
                  </a:cubicBezTo>
                  <a:cubicBezTo>
                    <a:pt x="93" y="129"/>
                    <a:pt x="93" y="129"/>
                    <a:pt x="93" y="129"/>
                  </a:cubicBezTo>
                  <a:close/>
                  <a:moveTo>
                    <a:pt x="0" y="58"/>
                  </a:moveTo>
                  <a:cubicBezTo>
                    <a:pt x="30" y="38"/>
                    <a:pt x="30" y="38"/>
                    <a:pt x="30" y="38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6" y="82"/>
                    <a:pt x="33" y="95"/>
                    <a:pt x="45" y="99"/>
                  </a:cubicBezTo>
                  <a:cubicBezTo>
                    <a:pt x="48" y="100"/>
                    <a:pt x="51" y="101"/>
                    <a:pt x="53" y="101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47" y="108"/>
                    <a:pt x="39" y="108"/>
                    <a:pt x="33" y="105"/>
                  </a:cubicBezTo>
                  <a:cubicBezTo>
                    <a:pt x="15" y="99"/>
                    <a:pt x="6" y="80"/>
                    <a:pt x="11" y="62"/>
                  </a:cubicBezTo>
                  <a:cubicBezTo>
                    <a:pt x="0" y="58"/>
                    <a:pt x="0" y="58"/>
                    <a:pt x="0" y="58"/>
                  </a:cubicBezTo>
                  <a:close/>
                  <a:moveTo>
                    <a:pt x="111" y="9"/>
                  </a:moveTo>
                  <a:cubicBezTo>
                    <a:pt x="102" y="16"/>
                    <a:pt x="102" y="16"/>
                    <a:pt x="102" y="16"/>
                  </a:cubicBezTo>
                  <a:cubicBezTo>
                    <a:pt x="90" y="3"/>
                    <a:pt x="69" y="0"/>
                    <a:pt x="54" y="12"/>
                  </a:cubicBezTo>
                  <a:cubicBezTo>
                    <a:pt x="48" y="16"/>
                    <a:pt x="44" y="22"/>
                    <a:pt x="41" y="2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8" y="29"/>
                    <a:pt x="49" y="27"/>
                    <a:pt x="52" y="26"/>
                  </a:cubicBezTo>
                  <a:cubicBezTo>
                    <a:pt x="62" y="18"/>
                    <a:pt x="77" y="19"/>
                    <a:pt x="86" y="28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112" y="46"/>
                    <a:pt x="112" y="46"/>
                    <a:pt x="112" y="46"/>
                  </a:cubicBezTo>
                  <a:lnTo>
                    <a:pt x="111" y="9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9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1" name="组合 55"/>
          <p:cNvGrpSpPr/>
          <p:nvPr/>
        </p:nvGrpSpPr>
        <p:grpSpPr>
          <a:xfrm>
            <a:off x="7503309" y="2506294"/>
            <a:ext cx="711085" cy="734064"/>
            <a:chOff x="9331451" y="2890206"/>
            <a:chExt cx="609600" cy="609600"/>
          </a:xfrm>
        </p:grpSpPr>
        <p:sp>
          <p:nvSpPr>
            <p:cNvPr id="72" name="椭圆 71"/>
            <p:cNvSpPr/>
            <p:nvPr/>
          </p:nvSpPr>
          <p:spPr>
            <a:xfrm>
              <a:off x="9331451" y="2890206"/>
              <a:ext cx="609600" cy="609600"/>
            </a:xfrm>
            <a:prstGeom prst="ellipse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73" name="Freeform 123"/>
            <p:cNvSpPr>
              <a:spLocks noEditPoints="1"/>
            </p:cNvSpPr>
            <p:nvPr/>
          </p:nvSpPr>
          <p:spPr bwMode="auto">
            <a:xfrm>
              <a:off x="9428538" y="3048150"/>
              <a:ext cx="415427" cy="293713"/>
            </a:xfrm>
            <a:custGeom>
              <a:avLst/>
              <a:gdLst>
                <a:gd name="T0" fmla="*/ 0 w 61"/>
                <a:gd name="T1" fmla="*/ 5 h 40"/>
                <a:gd name="T2" fmla="*/ 0 w 61"/>
                <a:gd name="T3" fmla="*/ 5 h 40"/>
                <a:gd name="T4" fmla="*/ 0 w 61"/>
                <a:gd name="T5" fmla="*/ 35 h 40"/>
                <a:gd name="T6" fmla="*/ 0 w 61"/>
                <a:gd name="T7" fmla="*/ 35 h 40"/>
                <a:gd name="T8" fmla="*/ 16 w 61"/>
                <a:gd name="T9" fmla="*/ 20 h 40"/>
                <a:gd name="T10" fmla="*/ 0 w 61"/>
                <a:gd name="T11" fmla="*/ 5 h 40"/>
                <a:gd name="T12" fmla="*/ 19 w 61"/>
                <a:gd name="T13" fmla="*/ 17 h 40"/>
                <a:gd name="T14" fmla="*/ 22 w 61"/>
                <a:gd name="T15" fmla="*/ 20 h 40"/>
                <a:gd name="T16" fmla="*/ 26 w 61"/>
                <a:gd name="T17" fmla="*/ 23 h 40"/>
                <a:gd name="T18" fmla="*/ 31 w 61"/>
                <a:gd name="T19" fmla="*/ 25 h 40"/>
                <a:gd name="T20" fmla="*/ 36 w 61"/>
                <a:gd name="T21" fmla="*/ 23 h 40"/>
                <a:gd name="T22" fmla="*/ 38 w 61"/>
                <a:gd name="T23" fmla="*/ 21 h 40"/>
                <a:gd name="T24" fmla="*/ 42 w 61"/>
                <a:gd name="T25" fmla="*/ 17 h 40"/>
                <a:gd name="T26" fmla="*/ 58 w 61"/>
                <a:gd name="T27" fmla="*/ 2 h 40"/>
                <a:gd name="T28" fmla="*/ 59 w 61"/>
                <a:gd name="T29" fmla="*/ 0 h 40"/>
                <a:gd name="T30" fmla="*/ 2 w 61"/>
                <a:gd name="T31" fmla="*/ 0 h 40"/>
                <a:gd name="T32" fmla="*/ 3 w 61"/>
                <a:gd name="T33" fmla="*/ 1 h 40"/>
                <a:gd name="T34" fmla="*/ 19 w 61"/>
                <a:gd name="T35" fmla="*/ 17 h 40"/>
                <a:gd name="T36" fmla="*/ 42 w 61"/>
                <a:gd name="T37" fmla="*/ 24 h 40"/>
                <a:gd name="T38" fmla="*/ 38 w 61"/>
                <a:gd name="T39" fmla="*/ 27 h 40"/>
                <a:gd name="T40" fmla="*/ 31 w 61"/>
                <a:gd name="T41" fmla="*/ 30 h 40"/>
                <a:gd name="T42" fmla="*/ 23 w 61"/>
                <a:gd name="T43" fmla="*/ 27 h 40"/>
                <a:gd name="T44" fmla="*/ 19 w 61"/>
                <a:gd name="T45" fmla="*/ 23 h 40"/>
                <a:gd name="T46" fmla="*/ 3 w 61"/>
                <a:gd name="T47" fmla="*/ 39 h 40"/>
                <a:gd name="T48" fmla="*/ 2 w 61"/>
                <a:gd name="T49" fmla="*/ 40 h 40"/>
                <a:gd name="T50" fmla="*/ 59 w 61"/>
                <a:gd name="T51" fmla="*/ 40 h 40"/>
                <a:gd name="T52" fmla="*/ 58 w 61"/>
                <a:gd name="T53" fmla="*/ 39 h 40"/>
                <a:gd name="T54" fmla="*/ 42 w 61"/>
                <a:gd name="T55" fmla="*/ 24 h 40"/>
                <a:gd name="T56" fmla="*/ 60 w 61"/>
                <a:gd name="T57" fmla="*/ 6 h 40"/>
                <a:gd name="T58" fmla="*/ 45 w 61"/>
                <a:gd name="T59" fmla="*/ 21 h 40"/>
                <a:gd name="T60" fmla="*/ 60 w 61"/>
                <a:gd name="T61" fmla="*/ 36 h 40"/>
                <a:gd name="T62" fmla="*/ 61 w 61"/>
                <a:gd name="T63" fmla="*/ 36 h 40"/>
                <a:gd name="T64" fmla="*/ 61 w 61"/>
                <a:gd name="T65" fmla="*/ 5 h 40"/>
                <a:gd name="T66" fmla="*/ 60 w 61"/>
                <a:gd name="T6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" h="40"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6" y="20"/>
                    <a:pt x="16" y="20"/>
                    <a:pt x="16" y="20"/>
                  </a:cubicBezTo>
                  <a:lnTo>
                    <a:pt x="0" y="5"/>
                  </a:lnTo>
                  <a:close/>
                  <a:moveTo>
                    <a:pt x="19" y="17"/>
                  </a:moveTo>
                  <a:cubicBezTo>
                    <a:pt x="22" y="20"/>
                    <a:pt x="22" y="20"/>
                    <a:pt x="22" y="20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7" y="24"/>
                    <a:pt x="29" y="25"/>
                    <a:pt x="31" y="25"/>
                  </a:cubicBezTo>
                  <a:cubicBezTo>
                    <a:pt x="32" y="25"/>
                    <a:pt x="34" y="24"/>
                    <a:pt x="36" y="23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8" y="1"/>
                    <a:pt x="59" y="1"/>
                    <a:pt x="59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3" y="1"/>
                    <a:pt x="3" y="1"/>
                  </a:cubicBezTo>
                  <a:lnTo>
                    <a:pt x="19" y="17"/>
                  </a:lnTo>
                  <a:close/>
                  <a:moveTo>
                    <a:pt x="42" y="24"/>
                  </a:moveTo>
                  <a:cubicBezTo>
                    <a:pt x="38" y="27"/>
                    <a:pt x="38" y="27"/>
                    <a:pt x="38" y="27"/>
                  </a:cubicBezTo>
                  <a:cubicBezTo>
                    <a:pt x="36" y="29"/>
                    <a:pt x="33" y="30"/>
                    <a:pt x="31" y="30"/>
                  </a:cubicBezTo>
                  <a:cubicBezTo>
                    <a:pt x="28" y="30"/>
                    <a:pt x="25" y="29"/>
                    <a:pt x="23" y="27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39"/>
                    <a:pt x="2" y="40"/>
                    <a:pt x="2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8" y="40"/>
                    <a:pt x="58" y="40"/>
                    <a:pt x="58" y="39"/>
                  </a:cubicBezTo>
                  <a:lnTo>
                    <a:pt x="42" y="24"/>
                  </a:lnTo>
                  <a:close/>
                  <a:moveTo>
                    <a:pt x="60" y="6"/>
                  </a:moveTo>
                  <a:cubicBezTo>
                    <a:pt x="45" y="21"/>
                    <a:pt x="45" y="21"/>
                    <a:pt x="45" y="21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0" y="36"/>
                    <a:pt x="60" y="36"/>
                    <a:pt x="61" y="36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0" y="5"/>
                    <a:pt x="60" y="5"/>
                    <a:pt x="60" y="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vert="horz" wrap="square" lIns="91431" tIns="45716" rIns="91431" bIns="45716" numCol="1" anchor="t" anchorCtr="0" compatLnSpc="1"/>
            <a:lstStyle/>
            <a:p>
              <a:endParaRPr lang="zh-CN" altLang="en-US" sz="249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</p:grpSp>
      <p:grpSp>
        <p:nvGrpSpPr>
          <p:cNvPr id="74" name="组合 58"/>
          <p:cNvGrpSpPr/>
          <p:nvPr/>
        </p:nvGrpSpPr>
        <p:grpSpPr>
          <a:xfrm>
            <a:off x="7538251" y="3250892"/>
            <a:ext cx="512513" cy="502753"/>
            <a:chOff x="9331451" y="3987128"/>
            <a:chExt cx="609600" cy="609600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75" name="椭圆 74"/>
            <p:cNvSpPr/>
            <p:nvPr/>
          </p:nvSpPr>
          <p:spPr>
            <a:xfrm>
              <a:off x="9331451" y="3987128"/>
              <a:ext cx="609600" cy="609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76" name="任意多边形 60"/>
            <p:cNvSpPr/>
            <p:nvPr/>
          </p:nvSpPr>
          <p:spPr bwMode="auto">
            <a:xfrm>
              <a:off x="9445910" y="4112235"/>
              <a:ext cx="380682" cy="359387"/>
            </a:xfrm>
            <a:custGeom>
              <a:avLst/>
              <a:gdLst>
                <a:gd name="connsiteX0" fmla="*/ 153983 w 511114"/>
                <a:gd name="connsiteY0" fmla="*/ 241002 h 511299"/>
                <a:gd name="connsiteX1" fmla="*/ 193590 w 511114"/>
                <a:gd name="connsiteY1" fmla="*/ 245953 h 511299"/>
                <a:gd name="connsiteX2" fmla="*/ 188639 w 511114"/>
                <a:gd name="connsiteY2" fmla="*/ 253379 h 511299"/>
                <a:gd name="connsiteX3" fmla="*/ 136655 w 511114"/>
                <a:gd name="connsiteY3" fmla="*/ 305363 h 511299"/>
                <a:gd name="connsiteX4" fmla="*/ 94573 w 511114"/>
                <a:gd name="connsiteY4" fmla="*/ 342495 h 511299"/>
                <a:gd name="connsiteX5" fmla="*/ 59917 w 511114"/>
                <a:gd name="connsiteY5" fmla="*/ 399430 h 511299"/>
                <a:gd name="connsiteX6" fmla="*/ 134180 w 511114"/>
                <a:gd name="connsiteY6" fmla="*/ 446463 h 511299"/>
                <a:gd name="connsiteX7" fmla="*/ 168836 w 511114"/>
                <a:gd name="connsiteY7" fmla="*/ 416758 h 511299"/>
                <a:gd name="connsiteX8" fmla="*/ 198541 w 511114"/>
                <a:gd name="connsiteY8" fmla="*/ 387053 h 511299"/>
                <a:gd name="connsiteX9" fmla="*/ 205968 w 511114"/>
                <a:gd name="connsiteY9" fmla="*/ 372200 h 511299"/>
                <a:gd name="connsiteX10" fmla="*/ 235673 w 511114"/>
                <a:gd name="connsiteY10" fmla="*/ 344970 h 511299"/>
                <a:gd name="connsiteX11" fmla="*/ 262903 w 511114"/>
                <a:gd name="connsiteY11" fmla="*/ 317741 h 511299"/>
                <a:gd name="connsiteX12" fmla="*/ 270329 w 511114"/>
                <a:gd name="connsiteY12" fmla="*/ 352397 h 511299"/>
                <a:gd name="connsiteX13" fmla="*/ 215869 w 511114"/>
                <a:gd name="connsiteY13" fmla="*/ 451414 h 511299"/>
                <a:gd name="connsiteX14" fmla="*/ 99524 w 511114"/>
                <a:gd name="connsiteY14" fmla="*/ 510824 h 511299"/>
                <a:gd name="connsiteX15" fmla="*/ 507 w 511114"/>
                <a:gd name="connsiteY15" fmla="*/ 409332 h 511299"/>
                <a:gd name="connsiteX16" fmla="*/ 57442 w 511114"/>
                <a:gd name="connsiteY16" fmla="*/ 295462 h 511299"/>
                <a:gd name="connsiteX17" fmla="*/ 153983 w 511114"/>
                <a:gd name="connsiteY17" fmla="*/ 241002 h 511299"/>
                <a:gd name="connsiteX18" fmla="*/ 330318 w 511114"/>
                <a:gd name="connsiteY18" fmla="*/ 146325 h 511299"/>
                <a:gd name="connsiteX19" fmla="*/ 367485 w 511114"/>
                <a:gd name="connsiteY19" fmla="*/ 178537 h 511299"/>
                <a:gd name="connsiteX20" fmla="*/ 322884 w 511114"/>
                <a:gd name="connsiteY20" fmla="*/ 230571 h 511299"/>
                <a:gd name="connsiteX21" fmla="*/ 228726 w 511114"/>
                <a:gd name="connsiteY21" fmla="*/ 324729 h 511299"/>
                <a:gd name="connsiteX22" fmla="*/ 174214 w 511114"/>
                <a:gd name="connsiteY22" fmla="*/ 366852 h 511299"/>
                <a:gd name="connsiteX23" fmla="*/ 144480 w 511114"/>
                <a:gd name="connsiteY23" fmla="*/ 337118 h 511299"/>
                <a:gd name="connsiteX24" fmla="*/ 161825 w 511114"/>
                <a:gd name="connsiteY24" fmla="*/ 307384 h 511299"/>
                <a:gd name="connsiteX25" fmla="*/ 303061 w 511114"/>
                <a:gd name="connsiteY25" fmla="*/ 166148 h 511299"/>
                <a:gd name="connsiteX26" fmla="*/ 330318 w 511114"/>
                <a:gd name="connsiteY26" fmla="*/ 146325 h 511299"/>
                <a:gd name="connsiteX27" fmla="*/ 406819 w 511114"/>
                <a:gd name="connsiteY27" fmla="*/ 544 h 511299"/>
                <a:gd name="connsiteX28" fmla="*/ 510787 w 511114"/>
                <a:gd name="connsiteY28" fmla="*/ 119365 h 511299"/>
                <a:gd name="connsiteX29" fmla="*/ 456328 w 511114"/>
                <a:gd name="connsiteY29" fmla="*/ 213431 h 511299"/>
                <a:gd name="connsiteX30" fmla="*/ 362261 w 511114"/>
                <a:gd name="connsiteY30" fmla="*/ 267891 h 511299"/>
                <a:gd name="connsiteX31" fmla="*/ 317703 w 511114"/>
                <a:gd name="connsiteY31" fmla="*/ 262940 h 511299"/>
                <a:gd name="connsiteX32" fmla="*/ 344933 w 511114"/>
                <a:gd name="connsiteY32" fmla="*/ 233235 h 511299"/>
                <a:gd name="connsiteX33" fmla="*/ 374638 w 511114"/>
                <a:gd name="connsiteY33" fmla="*/ 206005 h 511299"/>
                <a:gd name="connsiteX34" fmla="*/ 384540 w 511114"/>
                <a:gd name="connsiteY34" fmla="*/ 201054 h 511299"/>
                <a:gd name="connsiteX35" fmla="*/ 416721 w 511114"/>
                <a:gd name="connsiteY35" fmla="*/ 168874 h 511299"/>
                <a:gd name="connsiteX36" fmla="*/ 443950 w 511114"/>
                <a:gd name="connsiteY36" fmla="*/ 139168 h 511299"/>
                <a:gd name="connsiteX37" fmla="*/ 372163 w 511114"/>
                <a:gd name="connsiteY37" fmla="*/ 67381 h 511299"/>
                <a:gd name="connsiteX38" fmla="*/ 342458 w 511114"/>
                <a:gd name="connsiteY38" fmla="*/ 94611 h 511299"/>
                <a:gd name="connsiteX39" fmla="*/ 310277 w 511114"/>
                <a:gd name="connsiteY39" fmla="*/ 124316 h 511299"/>
                <a:gd name="connsiteX40" fmla="*/ 305326 w 511114"/>
                <a:gd name="connsiteY40" fmla="*/ 136693 h 511299"/>
                <a:gd name="connsiteX41" fmla="*/ 275621 w 511114"/>
                <a:gd name="connsiteY41" fmla="*/ 166398 h 511299"/>
                <a:gd name="connsiteX42" fmla="*/ 245916 w 511114"/>
                <a:gd name="connsiteY42" fmla="*/ 193628 h 511299"/>
                <a:gd name="connsiteX43" fmla="*/ 240965 w 511114"/>
                <a:gd name="connsiteY43" fmla="*/ 149070 h 511299"/>
                <a:gd name="connsiteX44" fmla="*/ 295425 w 511114"/>
                <a:gd name="connsiteY44" fmla="*/ 55004 h 511299"/>
                <a:gd name="connsiteX45" fmla="*/ 406819 w 511114"/>
                <a:gd name="connsiteY45" fmla="*/ 544 h 511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11114" h="511299">
                  <a:moveTo>
                    <a:pt x="153983" y="241002"/>
                  </a:moveTo>
                  <a:cubicBezTo>
                    <a:pt x="168836" y="241002"/>
                    <a:pt x="181213" y="243478"/>
                    <a:pt x="193590" y="245953"/>
                  </a:cubicBezTo>
                  <a:cubicBezTo>
                    <a:pt x="193590" y="250904"/>
                    <a:pt x="188639" y="250904"/>
                    <a:pt x="188639" y="253379"/>
                  </a:cubicBezTo>
                  <a:cubicBezTo>
                    <a:pt x="171311" y="270707"/>
                    <a:pt x="153983" y="288035"/>
                    <a:pt x="136655" y="305363"/>
                  </a:cubicBezTo>
                  <a:cubicBezTo>
                    <a:pt x="121803" y="312790"/>
                    <a:pt x="109426" y="327642"/>
                    <a:pt x="94573" y="342495"/>
                  </a:cubicBezTo>
                  <a:cubicBezTo>
                    <a:pt x="79720" y="357348"/>
                    <a:pt x="59917" y="369725"/>
                    <a:pt x="59917" y="399430"/>
                  </a:cubicBezTo>
                  <a:cubicBezTo>
                    <a:pt x="59917" y="436561"/>
                    <a:pt x="97048" y="463791"/>
                    <a:pt x="134180" y="446463"/>
                  </a:cubicBezTo>
                  <a:cubicBezTo>
                    <a:pt x="146557" y="441512"/>
                    <a:pt x="156459" y="429135"/>
                    <a:pt x="168836" y="416758"/>
                  </a:cubicBezTo>
                  <a:cubicBezTo>
                    <a:pt x="178738" y="406856"/>
                    <a:pt x="191115" y="396954"/>
                    <a:pt x="198541" y="387053"/>
                  </a:cubicBezTo>
                  <a:cubicBezTo>
                    <a:pt x="201017" y="382102"/>
                    <a:pt x="203492" y="377151"/>
                    <a:pt x="205968" y="372200"/>
                  </a:cubicBezTo>
                  <a:cubicBezTo>
                    <a:pt x="213394" y="362298"/>
                    <a:pt x="225771" y="352397"/>
                    <a:pt x="235673" y="344970"/>
                  </a:cubicBezTo>
                  <a:cubicBezTo>
                    <a:pt x="245575" y="335069"/>
                    <a:pt x="253001" y="325167"/>
                    <a:pt x="262903" y="317741"/>
                  </a:cubicBezTo>
                  <a:cubicBezTo>
                    <a:pt x="267854" y="330118"/>
                    <a:pt x="270329" y="340020"/>
                    <a:pt x="270329" y="352397"/>
                  </a:cubicBezTo>
                  <a:cubicBezTo>
                    <a:pt x="270329" y="401905"/>
                    <a:pt x="243099" y="424184"/>
                    <a:pt x="215869" y="451414"/>
                  </a:cubicBezTo>
                  <a:cubicBezTo>
                    <a:pt x="186164" y="481119"/>
                    <a:pt x="161410" y="515775"/>
                    <a:pt x="99524" y="510824"/>
                  </a:cubicBezTo>
                  <a:cubicBezTo>
                    <a:pt x="47540" y="505874"/>
                    <a:pt x="5457" y="463791"/>
                    <a:pt x="507" y="409332"/>
                  </a:cubicBezTo>
                  <a:cubicBezTo>
                    <a:pt x="-4444" y="349921"/>
                    <a:pt x="27736" y="325167"/>
                    <a:pt x="57442" y="295462"/>
                  </a:cubicBezTo>
                  <a:cubicBezTo>
                    <a:pt x="84671" y="268232"/>
                    <a:pt x="106950" y="243478"/>
                    <a:pt x="153983" y="241002"/>
                  </a:cubicBezTo>
                  <a:close/>
                  <a:moveTo>
                    <a:pt x="330318" y="146325"/>
                  </a:moveTo>
                  <a:cubicBezTo>
                    <a:pt x="352618" y="141369"/>
                    <a:pt x="369963" y="156236"/>
                    <a:pt x="367485" y="178537"/>
                  </a:cubicBezTo>
                  <a:cubicBezTo>
                    <a:pt x="365007" y="195882"/>
                    <a:pt x="335273" y="218182"/>
                    <a:pt x="322884" y="230571"/>
                  </a:cubicBezTo>
                  <a:cubicBezTo>
                    <a:pt x="288195" y="262783"/>
                    <a:pt x="260938" y="290039"/>
                    <a:pt x="228726" y="324729"/>
                  </a:cubicBezTo>
                  <a:cubicBezTo>
                    <a:pt x="213859" y="337118"/>
                    <a:pt x="196514" y="364374"/>
                    <a:pt x="174214" y="366852"/>
                  </a:cubicBezTo>
                  <a:cubicBezTo>
                    <a:pt x="159347" y="366852"/>
                    <a:pt x="144480" y="354463"/>
                    <a:pt x="144480" y="337118"/>
                  </a:cubicBezTo>
                  <a:cubicBezTo>
                    <a:pt x="144480" y="324729"/>
                    <a:pt x="151913" y="314818"/>
                    <a:pt x="161825" y="307384"/>
                  </a:cubicBezTo>
                  <a:cubicBezTo>
                    <a:pt x="208903" y="257827"/>
                    <a:pt x="255983" y="213226"/>
                    <a:pt x="303061" y="166148"/>
                  </a:cubicBezTo>
                  <a:cubicBezTo>
                    <a:pt x="310495" y="158714"/>
                    <a:pt x="317928" y="146325"/>
                    <a:pt x="330318" y="146325"/>
                  </a:cubicBezTo>
                  <a:close/>
                  <a:moveTo>
                    <a:pt x="406819" y="544"/>
                  </a:moveTo>
                  <a:cubicBezTo>
                    <a:pt x="463754" y="3019"/>
                    <a:pt x="515738" y="50053"/>
                    <a:pt x="510787" y="119365"/>
                  </a:cubicBezTo>
                  <a:cubicBezTo>
                    <a:pt x="508312" y="163923"/>
                    <a:pt x="483557" y="186202"/>
                    <a:pt x="456328" y="213431"/>
                  </a:cubicBezTo>
                  <a:cubicBezTo>
                    <a:pt x="429098" y="238186"/>
                    <a:pt x="406819" y="265415"/>
                    <a:pt x="362261" y="267891"/>
                  </a:cubicBezTo>
                  <a:cubicBezTo>
                    <a:pt x="344933" y="270366"/>
                    <a:pt x="332556" y="267891"/>
                    <a:pt x="317703" y="262940"/>
                  </a:cubicBezTo>
                  <a:cubicBezTo>
                    <a:pt x="325130" y="253038"/>
                    <a:pt x="335031" y="243136"/>
                    <a:pt x="344933" y="233235"/>
                  </a:cubicBezTo>
                  <a:cubicBezTo>
                    <a:pt x="354835" y="225808"/>
                    <a:pt x="362261" y="213431"/>
                    <a:pt x="374638" y="206005"/>
                  </a:cubicBezTo>
                  <a:cubicBezTo>
                    <a:pt x="377114" y="203530"/>
                    <a:pt x="382065" y="203530"/>
                    <a:pt x="384540" y="201054"/>
                  </a:cubicBezTo>
                  <a:cubicBezTo>
                    <a:pt x="394442" y="193628"/>
                    <a:pt x="404344" y="181251"/>
                    <a:pt x="416721" y="168874"/>
                  </a:cubicBezTo>
                  <a:cubicBezTo>
                    <a:pt x="426622" y="158972"/>
                    <a:pt x="439000" y="149070"/>
                    <a:pt x="443950" y="139168"/>
                  </a:cubicBezTo>
                  <a:cubicBezTo>
                    <a:pt x="471180" y="92135"/>
                    <a:pt x="421672" y="40151"/>
                    <a:pt x="372163" y="67381"/>
                  </a:cubicBezTo>
                  <a:cubicBezTo>
                    <a:pt x="362261" y="72332"/>
                    <a:pt x="352359" y="84709"/>
                    <a:pt x="342458" y="94611"/>
                  </a:cubicBezTo>
                  <a:cubicBezTo>
                    <a:pt x="332556" y="104512"/>
                    <a:pt x="317703" y="116889"/>
                    <a:pt x="310277" y="124316"/>
                  </a:cubicBezTo>
                  <a:cubicBezTo>
                    <a:pt x="307802" y="129267"/>
                    <a:pt x="307802" y="134217"/>
                    <a:pt x="305326" y="136693"/>
                  </a:cubicBezTo>
                  <a:cubicBezTo>
                    <a:pt x="297900" y="149070"/>
                    <a:pt x="285523" y="156496"/>
                    <a:pt x="275621" y="166398"/>
                  </a:cubicBezTo>
                  <a:cubicBezTo>
                    <a:pt x="265720" y="176300"/>
                    <a:pt x="258293" y="186202"/>
                    <a:pt x="245916" y="193628"/>
                  </a:cubicBezTo>
                  <a:cubicBezTo>
                    <a:pt x="243441" y="178775"/>
                    <a:pt x="240965" y="168874"/>
                    <a:pt x="240965" y="149070"/>
                  </a:cubicBezTo>
                  <a:cubicBezTo>
                    <a:pt x="245916" y="106988"/>
                    <a:pt x="270670" y="82233"/>
                    <a:pt x="295425" y="55004"/>
                  </a:cubicBezTo>
                  <a:cubicBezTo>
                    <a:pt x="325130" y="25298"/>
                    <a:pt x="352359" y="-4407"/>
                    <a:pt x="406819" y="5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77" name="矩形 47"/>
          <p:cNvSpPr>
            <a:spLocks noChangeArrowheads="1"/>
          </p:cNvSpPr>
          <p:nvPr/>
        </p:nvSpPr>
        <p:spPr bwMode="auto">
          <a:xfrm>
            <a:off x="4789092" y="4046790"/>
            <a:ext cx="2392944" cy="36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None/>
            </a:pPr>
            <a:r>
              <a:rPr lang="zh-CN" altLang="en-US" sz="16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交互</a:t>
            </a:r>
            <a:r>
              <a:rPr lang="zh-CN" altLang="en-US" sz="1600" b="1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次数：</a:t>
            </a:r>
            <a:r>
              <a:rPr lang="en-US" altLang="zh-CN" sz="16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3574679</a:t>
            </a:r>
            <a:r>
              <a:rPr lang="zh-CN" altLang="en-US" sz="16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次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微软雅黑" panose="020B0503020204020204" charset="-122"/>
            </a:endParaRPr>
          </a:p>
        </p:txBody>
      </p:sp>
      <p:grpSp>
        <p:nvGrpSpPr>
          <p:cNvPr id="78" name="组合 58"/>
          <p:cNvGrpSpPr/>
          <p:nvPr/>
        </p:nvGrpSpPr>
        <p:grpSpPr>
          <a:xfrm>
            <a:off x="4042495" y="3926434"/>
            <a:ext cx="585306" cy="547915"/>
            <a:chOff x="9331451" y="3987128"/>
            <a:chExt cx="609600" cy="609600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79" name="椭圆 78"/>
            <p:cNvSpPr/>
            <p:nvPr/>
          </p:nvSpPr>
          <p:spPr>
            <a:xfrm>
              <a:off x="9331451" y="3987128"/>
              <a:ext cx="609600" cy="609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80" name="任意多边形 60"/>
            <p:cNvSpPr/>
            <p:nvPr/>
          </p:nvSpPr>
          <p:spPr bwMode="auto">
            <a:xfrm>
              <a:off x="9445910" y="4112235"/>
              <a:ext cx="380682" cy="359387"/>
            </a:xfrm>
            <a:custGeom>
              <a:avLst/>
              <a:gdLst>
                <a:gd name="connsiteX0" fmla="*/ 153983 w 511114"/>
                <a:gd name="connsiteY0" fmla="*/ 241002 h 511299"/>
                <a:gd name="connsiteX1" fmla="*/ 193590 w 511114"/>
                <a:gd name="connsiteY1" fmla="*/ 245953 h 511299"/>
                <a:gd name="connsiteX2" fmla="*/ 188639 w 511114"/>
                <a:gd name="connsiteY2" fmla="*/ 253379 h 511299"/>
                <a:gd name="connsiteX3" fmla="*/ 136655 w 511114"/>
                <a:gd name="connsiteY3" fmla="*/ 305363 h 511299"/>
                <a:gd name="connsiteX4" fmla="*/ 94573 w 511114"/>
                <a:gd name="connsiteY4" fmla="*/ 342495 h 511299"/>
                <a:gd name="connsiteX5" fmla="*/ 59917 w 511114"/>
                <a:gd name="connsiteY5" fmla="*/ 399430 h 511299"/>
                <a:gd name="connsiteX6" fmla="*/ 134180 w 511114"/>
                <a:gd name="connsiteY6" fmla="*/ 446463 h 511299"/>
                <a:gd name="connsiteX7" fmla="*/ 168836 w 511114"/>
                <a:gd name="connsiteY7" fmla="*/ 416758 h 511299"/>
                <a:gd name="connsiteX8" fmla="*/ 198541 w 511114"/>
                <a:gd name="connsiteY8" fmla="*/ 387053 h 511299"/>
                <a:gd name="connsiteX9" fmla="*/ 205968 w 511114"/>
                <a:gd name="connsiteY9" fmla="*/ 372200 h 511299"/>
                <a:gd name="connsiteX10" fmla="*/ 235673 w 511114"/>
                <a:gd name="connsiteY10" fmla="*/ 344970 h 511299"/>
                <a:gd name="connsiteX11" fmla="*/ 262903 w 511114"/>
                <a:gd name="connsiteY11" fmla="*/ 317741 h 511299"/>
                <a:gd name="connsiteX12" fmla="*/ 270329 w 511114"/>
                <a:gd name="connsiteY12" fmla="*/ 352397 h 511299"/>
                <a:gd name="connsiteX13" fmla="*/ 215869 w 511114"/>
                <a:gd name="connsiteY13" fmla="*/ 451414 h 511299"/>
                <a:gd name="connsiteX14" fmla="*/ 99524 w 511114"/>
                <a:gd name="connsiteY14" fmla="*/ 510824 h 511299"/>
                <a:gd name="connsiteX15" fmla="*/ 507 w 511114"/>
                <a:gd name="connsiteY15" fmla="*/ 409332 h 511299"/>
                <a:gd name="connsiteX16" fmla="*/ 57442 w 511114"/>
                <a:gd name="connsiteY16" fmla="*/ 295462 h 511299"/>
                <a:gd name="connsiteX17" fmla="*/ 153983 w 511114"/>
                <a:gd name="connsiteY17" fmla="*/ 241002 h 511299"/>
                <a:gd name="connsiteX18" fmla="*/ 330318 w 511114"/>
                <a:gd name="connsiteY18" fmla="*/ 146325 h 511299"/>
                <a:gd name="connsiteX19" fmla="*/ 367485 w 511114"/>
                <a:gd name="connsiteY19" fmla="*/ 178537 h 511299"/>
                <a:gd name="connsiteX20" fmla="*/ 322884 w 511114"/>
                <a:gd name="connsiteY20" fmla="*/ 230571 h 511299"/>
                <a:gd name="connsiteX21" fmla="*/ 228726 w 511114"/>
                <a:gd name="connsiteY21" fmla="*/ 324729 h 511299"/>
                <a:gd name="connsiteX22" fmla="*/ 174214 w 511114"/>
                <a:gd name="connsiteY22" fmla="*/ 366852 h 511299"/>
                <a:gd name="connsiteX23" fmla="*/ 144480 w 511114"/>
                <a:gd name="connsiteY23" fmla="*/ 337118 h 511299"/>
                <a:gd name="connsiteX24" fmla="*/ 161825 w 511114"/>
                <a:gd name="connsiteY24" fmla="*/ 307384 h 511299"/>
                <a:gd name="connsiteX25" fmla="*/ 303061 w 511114"/>
                <a:gd name="connsiteY25" fmla="*/ 166148 h 511299"/>
                <a:gd name="connsiteX26" fmla="*/ 330318 w 511114"/>
                <a:gd name="connsiteY26" fmla="*/ 146325 h 511299"/>
                <a:gd name="connsiteX27" fmla="*/ 406819 w 511114"/>
                <a:gd name="connsiteY27" fmla="*/ 544 h 511299"/>
                <a:gd name="connsiteX28" fmla="*/ 510787 w 511114"/>
                <a:gd name="connsiteY28" fmla="*/ 119365 h 511299"/>
                <a:gd name="connsiteX29" fmla="*/ 456328 w 511114"/>
                <a:gd name="connsiteY29" fmla="*/ 213431 h 511299"/>
                <a:gd name="connsiteX30" fmla="*/ 362261 w 511114"/>
                <a:gd name="connsiteY30" fmla="*/ 267891 h 511299"/>
                <a:gd name="connsiteX31" fmla="*/ 317703 w 511114"/>
                <a:gd name="connsiteY31" fmla="*/ 262940 h 511299"/>
                <a:gd name="connsiteX32" fmla="*/ 344933 w 511114"/>
                <a:gd name="connsiteY32" fmla="*/ 233235 h 511299"/>
                <a:gd name="connsiteX33" fmla="*/ 374638 w 511114"/>
                <a:gd name="connsiteY33" fmla="*/ 206005 h 511299"/>
                <a:gd name="connsiteX34" fmla="*/ 384540 w 511114"/>
                <a:gd name="connsiteY34" fmla="*/ 201054 h 511299"/>
                <a:gd name="connsiteX35" fmla="*/ 416721 w 511114"/>
                <a:gd name="connsiteY35" fmla="*/ 168874 h 511299"/>
                <a:gd name="connsiteX36" fmla="*/ 443950 w 511114"/>
                <a:gd name="connsiteY36" fmla="*/ 139168 h 511299"/>
                <a:gd name="connsiteX37" fmla="*/ 372163 w 511114"/>
                <a:gd name="connsiteY37" fmla="*/ 67381 h 511299"/>
                <a:gd name="connsiteX38" fmla="*/ 342458 w 511114"/>
                <a:gd name="connsiteY38" fmla="*/ 94611 h 511299"/>
                <a:gd name="connsiteX39" fmla="*/ 310277 w 511114"/>
                <a:gd name="connsiteY39" fmla="*/ 124316 h 511299"/>
                <a:gd name="connsiteX40" fmla="*/ 305326 w 511114"/>
                <a:gd name="connsiteY40" fmla="*/ 136693 h 511299"/>
                <a:gd name="connsiteX41" fmla="*/ 275621 w 511114"/>
                <a:gd name="connsiteY41" fmla="*/ 166398 h 511299"/>
                <a:gd name="connsiteX42" fmla="*/ 245916 w 511114"/>
                <a:gd name="connsiteY42" fmla="*/ 193628 h 511299"/>
                <a:gd name="connsiteX43" fmla="*/ 240965 w 511114"/>
                <a:gd name="connsiteY43" fmla="*/ 149070 h 511299"/>
                <a:gd name="connsiteX44" fmla="*/ 295425 w 511114"/>
                <a:gd name="connsiteY44" fmla="*/ 55004 h 511299"/>
                <a:gd name="connsiteX45" fmla="*/ 406819 w 511114"/>
                <a:gd name="connsiteY45" fmla="*/ 544 h 511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11114" h="511299">
                  <a:moveTo>
                    <a:pt x="153983" y="241002"/>
                  </a:moveTo>
                  <a:cubicBezTo>
                    <a:pt x="168836" y="241002"/>
                    <a:pt x="181213" y="243478"/>
                    <a:pt x="193590" y="245953"/>
                  </a:cubicBezTo>
                  <a:cubicBezTo>
                    <a:pt x="193590" y="250904"/>
                    <a:pt x="188639" y="250904"/>
                    <a:pt x="188639" y="253379"/>
                  </a:cubicBezTo>
                  <a:cubicBezTo>
                    <a:pt x="171311" y="270707"/>
                    <a:pt x="153983" y="288035"/>
                    <a:pt x="136655" y="305363"/>
                  </a:cubicBezTo>
                  <a:cubicBezTo>
                    <a:pt x="121803" y="312790"/>
                    <a:pt x="109426" y="327642"/>
                    <a:pt x="94573" y="342495"/>
                  </a:cubicBezTo>
                  <a:cubicBezTo>
                    <a:pt x="79720" y="357348"/>
                    <a:pt x="59917" y="369725"/>
                    <a:pt x="59917" y="399430"/>
                  </a:cubicBezTo>
                  <a:cubicBezTo>
                    <a:pt x="59917" y="436561"/>
                    <a:pt x="97048" y="463791"/>
                    <a:pt x="134180" y="446463"/>
                  </a:cubicBezTo>
                  <a:cubicBezTo>
                    <a:pt x="146557" y="441512"/>
                    <a:pt x="156459" y="429135"/>
                    <a:pt x="168836" y="416758"/>
                  </a:cubicBezTo>
                  <a:cubicBezTo>
                    <a:pt x="178738" y="406856"/>
                    <a:pt x="191115" y="396954"/>
                    <a:pt x="198541" y="387053"/>
                  </a:cubicBezTo>
                  <a:cubicBezTo>
                    <a:pt x="201017" y="382102"/>
                    <a:pt x="203492" y="377151"/>
                    <a:pt x="205968" y="372200"/>
                  </a:cubicBezTo>
                  <a:cubicBezTo>
                    <a:pt x="213394" y="362298"/>
                    <a:pt x="225771" y="352397"/>
                    <a:pt x="235673" y="344970"/>
                  </a:cubicBezTo>
                  <a:cubicBezTo>
                    <a:pt x="245575" y="335069"/>
                    <a:pt x="253001" y="325167"/>
                    <a:pt x="262903" y="317741"/>
                  </a:cubicBezTo>
                  <a:cubicBezTo>
                    <a:pt x="267854" y="330118"/>
                    <a:pt x="270329" y="340020"/>
                    <a:pt x="270329" y="352397"/>
                  </a:cubicBezTo>
                  <a:cubicBezTo>
                    <a:pt x="270329" y="401905"/>
                    <a:pt x="243099" y="424184"/>
                    <a:pt x="215869" y="451414"/>
                  </a:cubicBezTo>
                  <a:cubicBezTo>
                    <a:pt x="186164" y="481119"/>
                    <a:pt x="161410" y="515775"/>
                    <a:pt x="99524" y="510824"/>
                  </a:cubicBezTo>
                  <a:cubicBezTo>
                    <a:pt x="47540" y="505874"/>
                    <a:pt x="5457" y="463791"/>
                    <a:pt x="507" y="409332"/>
                  </a:cubicBezTo>
                  <a:cubicBezTo>
                    <a:pt x="-4444" y="349921"/>
                    <a:pt x="27736" y="325167"/>
                    <a:pt x="57442" y="295462"/>
                  </a:cubicBezTo>
                  <a:cubicBezTo>
                    <a:pt x="84671" y="268232"/>
                    <a:pt x="106950" y="243478"/>
                    <a:pt x="153983" y="241002"/>
                  </a:cubicBezTo>
                  <a:close/>
                  <a:moveTo>
                    <a:pt x="330318" y="146325"/>
                  </a:moveTo>
                  <a:cubicBezTo>
                    <a:pt x="352618" y="141369"/>
                    <a:pt x="369963" y="156236"/>
                    <a:pt x="367485" y="178537"/>
                  </a:cubicBezTo>
                  <a:cubicBezTo>
                    <a:pt x="365007" y="195882"/>
                    <a:pt x="335273" y="218182"/>
                    <a:pt x="322884" y="230571"/>
                  </a:cubicBezTo>
                  <a:cubicBezTo>
                    <a:pt x="288195" y="262783"/>
                    <a:pt x="260938" y="290039"/>
                    <a:pt x="228726" y="324729"/>
                  </a:cubicBezTo>
                  <a:cubicBezTo>
                    <a:pt x="213859" y="337118"/>
                    <a:pt x="196514" y="364374"/>
                    <a:pt x="174214" y="366852"/>
                  </a:cubicBezTo>
                  <a:cubicBezTo>
                    <a:pt x="159347" y="366852"/>
                    <a:pt x="144480" y="354463"/>
                    <a:pt x="144480" y="337118"/>
                  </a:cubicBezTo>
                  <a:cubicBezTo>
                    <a:pt x="144480" y="324729"/>
                    <a:pt x="151913" y="314818"/>
                    <a:pt x="161825" y="307384"/>
                  </a:cubicBezTo>
                  <a:cubicBezTo>
                    <a:pt x="208903" y="257827"/>
                    <a:pt x="255983" y="213226"/>
                    <a:pt x="303061" y="166148"/>
                  </a:cubicBezTo>
                  <a:cubicBezTo>
                    <a:pt x="310495" y="158714"/>
                    <a:pt x="317928" y="146325"/>
                    <a:pt x="330318" y="146325"/>
                  </a:cubicBezTo>
                  <a:close/>
                  <a:moveTo>
                    <a:pt x="406819" y="544"/>
                  </a:moveTo>
                  <a:cubicBezTo>
                    <a:pt x="463754" y="3019"/>
                    <a:pt x="515738" y="50053"/>
                    <a:pt x="510787" y="119365"/>
                  </a:cubicBezTo>
                  <a:cubicBezTo>
                    <a:pt x="508312" y="163923"/>
                    <a:pt x="483557" y="186202"/>
                    <a:pt x="456328" y="213431"/>
                  </a:cubicBezTo>
                  <a:cubicBezTo>
                    <a:pt x="429098" y="238186"/>
                    <a:pt x="406819" y="265415"/>
                    <a:pt x="362261" y="267891"/>
                  </a:cubicBezTo>
                  <a:cubicBezTo>
                    <a:pt x="344933" y="270366"/>
                    <a:pt x="332556" y="267891"/>
                    <a:pt x="317703" y="262940"/>
                  </a:cubicBezTo>
                  <a:cubicBezTo>
                    <a:pt x="325130" y="253038"/>
                    <a:pt x="335031" y="243136"/>
                    <a:pt x="344933" y="233235"/>
                  </a:cubicBezTo>
                  <a:cubicBezTo>
                    <a:pt x="354835" y="225808"/>
                    <a:pt x="362261" y="213431"/>
                    <a:pt x="374638" y="206005"/>
                  </a:cubicBezTo>
                  <a:cubicBezTo>
                    <a:pt x="377114" y="203530"/>
                    <a:pt x="382065" y="203530"/>
                    <a:pt x="384540" y="201054"/>
                  </a:cubicBezTo>
                  <a:cubicBezTo>
                    <a:pt x="394442" y="193628"/>
                    <a:pt x="404344" y="181251"/>
                    <a:pt x="416721" y="168874"/>
                  </a:cubicBezTo>
                  <a:cubicBezTo>
                    <a:pt x="426622" y="158972"/>
                    <a:pt x="439000" y="149070"/>
                    <a:pt x="443950" y="139168"/>
                  </a:cubicBezTo>
                  <a:cubicBezTo>
                    <a:pt x="471180" y="92135"/>
                    <a:pt x="421672" y="40151"/>
                    <a:pt x="372163" y="67381"/>
                  </a:cubicBezTo>
                  <a:cubicBezTo>
                    <a:pt x="362261" y="72332"/>
                    <a:pt x="352359" y="84709"/>
                    <a:pt x="342458" y="94611"/>
                  </a:cubicBezTo>
                  <a:cubicBezTo>
                    <a:pt x="332556" y="104512"/>
                    <a:pt x="317703" y="116889"/>
                    <a:pt x="310277" y="124316"/>
                  </a:cubicBezTo>
                  <a:cubicBezTo>
                    <a:pt x="307802" y="129267"/>
                    <a:pt x="307802" y="134217"/>
                    <a:pt x="305326" y="136693"/>
                  </a:cubicBezTo>
                  <a:cubicBezTo>
                    <a:pt x="297900" y="149070"/>
                    <a:pt x="285523" y="156496"/>
                    <a:pt x="275621" y="166398"/>
                  </a:cubicBezTo>
                  <a:cubicBezTo>
                    <a:pt x="265720" y="176300"/>
                    <a:pt x="258293" y="186202"/>
                    <a:pt x="245916" y="193628"/>
                  </a:cubicBezTo>
                  <a:cubicBezTo>
                    <a:pt x="243441" y="178775"/>
                    <a:pt x="240965" y="168874"/>
                    <a:pt x="240965" y="149070"/>
                  </a:cubicBezTo>
                  <a:cubicBezTo>
                    <a:pt x="245916" y="106988"/>
                    <a:pt x="270670" y="82233"/>
                    <a:pt x="295425" y="55004"/>
                  </a:cubicBezTo>
                  <a:cubicBezTo>
                    <a:pt x="325130" y="25298"/>
                    <a:pt x="352359" y="-4407"/>
                    <a:pt x="406819" y="5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81" name="矩形 47"/>
          <p:cNvSpPr>
            <a:spLocks noChangeArrowheads="1"/>
          </p:cNvSpPr>
          <p:nvPr/>
        </p:nvSpPr>
        <p:spPr bwMode="auto">
          <a:xfrm>
            <a:off x="3976999" y="4844953"/>
            <a:ext cx="7158016" cy="1203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14000"/>
              </a:lnSpc>
              <a:buNone/>
            </a:pPr>
            <a:r>
              <a:rPr lang="zh-CN" altLang="en-US" sz="14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▶  通</a:t>
            </a:r>
            <a:r>
              <a:rPr lang="zh-CN" altLang="en-US" sz="1400" b="1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信</a:t>
            </a:r>
            <a:r>
              <a:rPr lang="zh-CN" altLang="en-US" sz="14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费</a:t>
            </a:r>
            <a:r>
              <a:rPr lang="zh-CN" altLang="en-US" sz="1400" b="1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：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0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（用户自备）</a:t>
            </a:r>
            <a:endParaRPr lang="zh-CN" altLang="en-US" sz="1400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14000"/>
              </a:lnSpc>
              <a:buNone/>
            </a:pPr>
            <a:r>
              <a:rPr lang="en-US" altLang="zh-CN" sz="14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▶  AI</a:t>
            </a:r>
            <a:r>
              <a:rPr lang="zh-CN" altLang="en-US" sz="1400" b="1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成本：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50*0.63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月*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2000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元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=63000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元</a:t>
            </a:r>
            <a:endParaRPr lang="zh-CN" altLang="en-US" sz="1400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14000"/>
              </a:lnSpc>
              <a:buNone/>
            </a:pPr>
            <a:r>
              <a:rPr lang="zh-CN" altLang="en-US" sz="1400" b="1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▶  单次通话</a:t>
            </a:r>
            <a:r>
              <a:rPr lang="zh-CN" altLang="en-US" sz="1400" b="1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成本：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63000/631346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次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=0.099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元</a:t>
            </a:r>
            <a:endParaRPr lang="zh-CN" altLang="en-US" sz="1400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14000"/>
              </a:lnSpc>
              <a:buNone/>
            </a:pP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▶  一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个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AI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通道相当于</a:t>
            </a:r>
            <a:r>
              <a:rPr lang="zh-CN" altLang="en-US" sz="1400" b="1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日工资</a:t>
            </a:r>
            <a:r>
              <a:rPr lang="en-US" altLang="zh-CN" sz="1400" b="1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15.6</a:t>
            </a:r>
            <a:r>
              <a:rPr lang="zh-CN" altLang="en-US" sz="1400" b="1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元</a:t>
            </a:r>
            <a:endParaRPr lang="zh-CN" altLang="en-US" sz="1400" b="1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82" name="Oval 25"/>
          <p:cNvSpPr/>
          <p:nvPr/>
        </p:nvSpPr>
        <p:spPr>
          <a:xfrm>
            <a:off x="3678227" y="5209462"/>
            <a:ext cx="192723" cy="1927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55" dirty="0">
              <a:latin typeface="思源黑体 CN Normal" panose="020B0400000000000000" pitchFamily="34" charset="-122"/>
            </a:endParaRPr>
          </a:p>
        </p:txBody>
      </p:sp>
      <p:grpSp>
        <p:nvGrpSpPr>
          <p:cNvPr id="83" name="Group 30"/>
          <p:cNvGrpSpPr/>
          <p:nvPr/>
        </p:nvGrpSpPr>
        <p:grpSpPr>
          <a:xfrm>
            <a:off x="579817" y="4820147"/>
            <a:ext cx="3098408" cy="971357"/>
            <a:chOff x="1231550" y="1255633"/>
            <a:chExt cx="2430616" cy="762002"/>
          </a:xfrm>
        </p:grpSpPr>
        <p:cxnSp>
          <p:nvCxnSpPr>
            <p:cNvPr id="84" name="Straight Connector 24"/>
            <p:cNvCxnSpPr/>
            <p:nvPr/>
          </p:nvCxnSpPr>
          <p:spPr>
            <a:xfrm>
              <a:off x="2532415" y="1641469"/>
              <a:ext cx="1129751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Flowchart: Off-page Connector 22"/>
            <p:cNvSpPr/>
            <p:nvPr/>
          </p:nvSpPr>
          <p:spPr>
            <a:xfrm rot="16200000">
              <a:off x="1829116" y="830137"/>
              <a:ext cx="762000" cy="1612995"/>
            </a:xfrm>
            <a:prstGeom prst="flowChartOffpageConnector">
              <a:avLst/>
            </a:prstGeom>
            <a:solidFill>
              <a:srgbClr val="4A9C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en-US" sz="5865" dirty="0">
                <a:latin typeface="思源黑体 CN Normal" panose="020B0400000000000000" pitchFamily="34" charset="-122"/>
              </a:endParaRPr>
            </a:p>
          </p:txBody>
        </p:sp>
        <p:sp>
          <p:nvSpPr>
            <p:cNvPr id="86" name="Round Same Side Corner Rectangle 23"/>
            <p:cNvSpPr/>
            <p:nvPr/>
          </p:nvSpPr>
          <p:spPr>
            <a:xfrm rot="16200000">
              <a:off x="1570029" y="917154"/>
              <a:ext cx="762000" cy="1438958"/>
            </a:xfrm>
            <a:prstGeom prst="round2SameRect">
              <a:avLst/>
            </a:prstGeom>
            <a:solidFill>
              <a:srgbClr val="4A9C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altLang="zh-CN" sz="2400" b="1" dirty="0" smtClean="0">
                  <a:solidFill>
                    <a:schemeClr val="bg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</a:rPr>
                <a:t>AI</a:t>
              </a:r>
              <a:r>
                <a:rPr lang="zh-CN" altLang="en-US" sz="2400" b="1" dirty="0" smtClean="0">
                  <a:solidFill>
                    <a:schemeClr val="bg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</a:rPr>
                <a:t>成本分析</a:t>
              </a:r>
              <a:endParaRPr lang="en-US" sz="2400" b="1" dirty="0">
                <a:solidFill>
                  <a:schemeClr val="bg1">
                    <a:lumMod val="50000"/>
                    <a:lumOff val="50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prism isInverted="1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0" grpId="0" animBg="1"/>
      <p:bldP spid="63" grpId="0"/>
      <p:bldP spid="64" grpId="0"/>
      <p:bldP spid="66" grpId="0"/>
      <p:bldP spid="67" grpId="0"/>
      <p:bldP spid="77" grpId="0"/>
      <p:bldP spid="81" grpId="0"/>
      <p:bldP spid="8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47"/>
          <p:cNvSpPr>
            <a:spLocks noChangeArrowheads="1"/>
          </p:cNvSpPr>
          <p:nvPr/>
        </p:nvSpPr>
        <p:spPr bwMode="auto">
          <a:xfrm>
            <a:off x="3347679" y="1665788"/>
            <a:ext cx="7158016" cy="61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14000"/>
              </a:lnSpc>
              <a:buNone/>
            </a:pP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完成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调研：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46.21</a:t>
            </a:r>
            <a:r>
              <a:rPr lang="en-US" altLang="zh-CN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%</a:t>
            </a: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、提前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挂机：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34.46</a:t>
            </a:r>
            <a:r>
              <a:rPr lang="en-US" altLang="zh-CN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%</a:t>
            </a:r>
            <a:endParaRPr lang="en-US" altLang="zh-CN" sz="1400" dirty="0" smtClean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14000"/>
              </a:lnSpc>
              <a:buNone/>
            </a:pP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不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方便接听：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16.04</a:t>
            </a:r>
            <a:r>
              <a:rPr lang="en-US" altLang="zh-CN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%</a:t>
            </a: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、未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完整识别：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3.29%</a:t>
            </a:r>
            <a:endParaRPr lang="zh-CN" altLang="en-US" sz="1400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grpSp>
        <p:nvGrpSpPr>
          <p:cNvPr id="19" name="Group 30"/>
          <p:cNvGrpSpPr/>
          <p:nvPr/>
        </p:nvGrpSpPr>
        <p:grpSpPr>
          <a:xfrm>
            <a:off x="677473" y="1526524"/>
            <a:ext cx="2275495" cy="971357"/>
            <a:chOff x="1231550" y="1255633"/>
            <a:chExt cx="1785063" cy="762002"/>
          </a:xfrm>
        </p:grpSpPr>
        <p:sp>
          <p:nvSpPr>
            <p:cNvPr id="21" name="Flowchart: Off-page Connector 22"/>
            <p:cNvSpPr/>
            <p:nvPr/>
          </p:nvSpPr>
          <p:spPr>
            <a:xfrm rot="16200000">
              <a:off x="1829116" y="830137"/>
              <a:ext cx="762000" cy="1612995"/>
            </a:xfrm>
            <a:prstGeom prst="flowChartOffpageConnector">
              <a:avLst/>
            </a:prstGeom>
            <a:solidFill>
              <a:srgbClr val="4A9C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en-US" sz="5865" dirty="0">
                <a:latin typeface="思源黑体 CN Normal" panose="020B0400000000000000" pitchFamily="34" charset="-122"/>
              </a:endParaRPr>
            </a:p>
          </p:txBody>
        </p:sp>
        <p:sp>
          <p:nvSpPr>
            <p:cNvPr id="22" name="Round Same Side Corner Rectangle 23"/>
            <p:cNvSpPr/>
            <p:nvPr/>
          </p:nvSpPr>
          <p:spPr>
            <a:xfrm rot="16200000">
              <a:off x="1570029" y="917154"/>
              <a:ext cx="762000" cy="1438958"/>
            </a:xfrm>
            <a:prstGeom prst="round2SameRect">
              <a:avLst/>
            </a:prstGeom>
            <a:solidFill>
              <a:srgbClr val="4A9C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zh-CN" altLang="en-US" sz="2400" b="1" dirty="0" smtClean="0">
                  <a:solidFill>
                    <a:schemeClr val="bg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</a:rPr>
                <a:t>产能转化率</a:t>
              </a:r>
              <a:endParaRPr lang="en-US" sz="2400" b="1" dirty="0">
                <a:solidFill>
                  <a:schemeClr val="bg1">
                    <a:lumMod val="50000"/>
                    <a:lumOff val="50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53" name="矩形 3"/>
          <p:cNvSpPr>
            <a:spLocks noChangeArrowheads="1"/>
          </p:cNvSpPr>
          <p:nvPr/>
        </p:nvSpPr>
        <p:spPr bwMode="auto">
          <a:xfrm>
            <a:off x="1073958" y="224898"/>
            <a:ext cx="3041650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P7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相关案例分析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4" name="文本框 37"/>
          <p:cNvSpPr txBox="1"/>
          <p:nvPr/>
        </p:nvSpPr>
        <p:spPr>
          <a:xfrm>
            <a:off x="1073958" y="759817"/>
            <a:ext cx="2308007" cy="33854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REAL  CASE</a:t>
            </a:r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55" name="任意多边形 4"/>
          <p:cNvSpPr/>
          <p:nvPr/>
        </p:nvSpPr>
        <p:spPr>
          <a:xfrm flipH="1">
            <a:off x="274490" y="423071"/>
            <a:ext cx="496568" cy="557564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56" name="任意多边形 5"/>
          <p:cNvSpPr/>
          <p:nvPr/>
        </p:nvSpPr>
        <p:spPr>
          <a:xfrm flipH="1">
            <a:off x="425940" y="300119"/>
            <a:ext cx="496568" cy="44384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grpSp>
        <p:nvGrpSpPr>
          <p:cNvPr id="39" name="组合 4"/>
          <p:cNvGrpSpPr/>
          <p:nvPr/>
        </p:nvGrpSpPr>
        <p:grpSpPr>
          <a:xfrm>
            <a:off x="8906734" y="3126051"/>
            <a:ext cx="2022576" cy="2017935"/>
            <a:chOff x="16999810" y="5112215"/>
            <a:chExt cx="3835403" cy="3835403"/>
          </a:xfrm>
        </p:grpSpPr>
        <p:graphicFrame>
          <p:nvGraphicFramePr>
            <p:cNvPr id="40" name="Chart 1388"/>
            <p:cNvGraphicFramePr/>
            <p:nvPr/>
          </p:nvGraphicFramePr>
          <p:xfrm>
            <a:off x="16999810" y="5112215"/>
            <a:ext cx="3835403" cy="383540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41" name="Shape 1389"/>
            <p:cNvSpPr/>
            <p:nvPr/>
          </p:nvSpPr>
          <p:spPr>
            <a:xfrm>
              <a:off x="17333362" y="5426766"/>
              <a:ext cx="3175001" cy="31749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rgbClr val="F2F3F2"/>
            </a:solidFill>
            <a:ln w="25400">
              <a:solidFill>
                <a:srgbClr val="000000">
                  <a:alpha val="0"/>
                </a:srgbClr>
              </a:solidFill>
              <a:miter lim="400000"/>
            </a:ln>
          </p:spPr>
          <p:txBody>
            <a:bodyPr lIns="38277" tIns="38277" rIns="38277" bIns="38277" anchor="ctr"/>
            <a:lstStyle/>
            <a:p>
              <a:pPr lvl="0" algn="ctr">
                <a:lnSpc>
                  <a:spcPct val="120000"/>
                </a:lnSpc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15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2" name="Shape 1390"/>
            <p:cNvSpPr/>
            <p:nvPr/>
          </p:nvSpPr>
          <p:spPr>
            <a:xfrm>
              <a:off x="17412098" y="6193376"/>
              <a:ext cx="3085208" cy="1656128"/>
            </a:xfrm>
            <a:prstGeom prst="rect">
              <a:avLst/>
            </a:prstGeom>
            <a:ln w="12700">
              <a:miter lim="400000"/>
            </a:ln>
          </p:spPr>
          <p:txBody>
            <a:bodyPr lIns="38277" tIns="38277" rIns="38277" bIns="38277" anchor="ctr">
              <a:normAutofit/>
            </a:bodyPr>
            <a:lstStyle>
              <a:lvl1pPr defTabSz="825500">
                <a:defRPr sz="6000">
                  <a:solidFill>
                    <a:srgbClr val="9A9A9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lvl1pPr>
            </a:lstStyle>
            <a:p>
              <a:pPr lvl="0" algn="ctr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3165" b="1" dirty="0" smtClean="0">
                  <a:solidFill>
                    <a:srgbClr val="41CBC6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Arial" panose="020B0604020202020204" pitchFamily="34" charset="0"/>
                </a:rPr>
                <a:t>3.29</a:t>
              </a:r>
              <a:r>
                <a:rPr sz="3165" b="1" dirty="0" smtClean="0">
                  <a:solidFill>
                    <a:srgbClr val="41CBC6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Arial" panose="020B0604020202020204" pitchFamily="34" charset="0"/>
                </a:rPr>
                <a:t>%</a:t>
              </a:r>
              <a:endParaRPr sz="3165" b="1" dirty="0">
                <a:solidFill>
                  <a:srgbClr val="41CBC6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3" name="组合 1"/>
          <p:cNvGrpSpPr/>
          <p:nvPr/>
        </p:nvGrpSpPr>
        <p:grpSpPr>
          <a:xfrm>
            <a:off x="741857" y="3126050"/>
            <a:ext cx="2022576" cy="2017935"/>
            <a:chOff x="3573366" y="5112215"/>
            <a:chExt cx="3835403" cy="3835403"/>
          </a:xfrm>
        </p:grpSpPr>
        <p:graphicFrame>
          <p:nvGraphicFramePr>
            <p:cNvPr id="44" name="Chart 1379"/>
            <p:cNvGraphicFramePr/>
            <p:nvPr/>
          </p:nvGraphicFramePr>
          <p:xfrm>
            <a:off x="3573366" y="5112215"/>
            <a:ext cx="3835403" cy="383540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5" name="Shape 1380"/>
            <p:cNvSpPr/>
            <p:nvPr/>
          </p:nvSpPr>
          <p:spPr>
            <a:xfrm>
              <a:off x="3875213" y="5425611"/>
              <a:ext cx="3175001" cy="3175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rgbClr val="F2F3F2"/>
            </a:solidFill>
            <a:ln w="25400">
              <a:solidFill>
                <a:srgbClr val="000000">
                  <a:alpha val="0"/>
                </a:srgbClr>
              </a:solidFill>
              <a:miter lim="400000"/>
            </a:ln>
          </p:spPr>
          <p:txBody>
            <a:bodyPr lIns="38277" tIns="38277" rIns="38277" bIns="38277" anchor="ctr"/>
            <a:lstStyle/>
            <a:p>
              <a:pPr lvl="0" algn="ctr">
                <a:lnSpc>
                  <a:spcPct val="120000"/>
                </a:lnSpc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15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Shape 1381"/>
            <p:cNvSpPr/>
            <p:nvPr/>
          </p:nvSpPr>
          <p:spPr>
            <a:xfrm>
              <a:off x="3924370" y="6193376"/>
              <a:ext cx="3085208" cy="1656128"/>
            </a:xfrm>
            <a:prstGeom prst="rect">
              <a:avLst/>
            </a:prstGeom>
            <a:ln w="12700">
              <a:miter lim="400000"/>
            </a:ln>
          </p:spPr>
          <p:txBody>
            <a:bodyPr lIns="38277" tIns="38277" rIns="38277" bIns="38277" anchor="ctr">
              <a:normAutofit/>
            </a:bodyPr>
            <a:lstStyle>
              <a:lvl1pPr defTabSz="825500">
                <a:defRPr sz="6000">
                  <a:solidFill>
                    <a:srgbClr val="9A9A9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lvl1pPr>
            </a:lstStyle>
            <a:p>
              <a:pPr lvl="0" algn="ctr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3165" b="1" dirty="0" smtClean="0">
                  <a:solidFill>
                    <a:srgbClr val="4B73A8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Arial" panose="020B0604020202020204" pitchFamily="34" charset="0"/>
                </a:rPr>
                <a:t>46.21</a:t>
              </a:r>
              <a:r>
                <a:rPr sz="3165" b="1" dirty="0" smtClean="0">
                  <a:solidFill>
                    <a:srgbClr val="4B73A8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Arial" panose="020B0604020202020204" pitchFamily="34" charset="0"/>
                </a:rPr>
                <a:t>%</a:t>
              </a:r>
              <a:endParaRPr sz="3165" b="1" dirty="0">
                <a:solidFill>
                  <a:srgbClr val="4B73A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7" name="组合 2"/>
          <p:cNvGrpSpPr/>
          <p:nvPr/>
        </p:nvGrpSpPr>
        <p:grpSpPr>
          <a:xfrm>
            <a:off x="3384135" y="3126051"/>
            <a:ext cx="2022576" cy="2017936"/>
            <a:chOff x="8039529" y="5112215"/>
            <a:chExt cx="3835403" cy="3835405"/>
          </a:xfrm>
        </p:grpSpPr>
        <p:graphicFrame>
          <p:nvGraphicFramePr>
            <p:cNvPr id="48" name="Chart 1382"/>
            <p:cNvGraphicFramePr/>
            <p:nvPr/>
          </p:nvGraphicFramePr>
          <p:xfrm>
            <a:off x="8039529" y="5112215"/>
            <a:ext cx="3835403" cy="38354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9" name="Shape 1383"/>
            <p:cNvSpPr/>
            <p:nvPr/>
          </p:nvSpPr>
          <p:spPr>
            <a:xfrm>
              <a:off x="8373085" y="5464866"/>
              <a:ext cx="3175001" cy="31749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rgbClr val="F2F3F2"/>
            </a:solidFill>
            <a:ln w="25400">
              <a:solidFill>
                <a:srgbClr val="000000">
                  <a:alpha val="0"/>
                </a:srgbClr>
              </a:solidFill>
              <a:miter lim="400000"/>
            </a:ln>
          </p:spPr>
          <p:txBody>
            <a:bodyPr lIns="38277" tIns="38277" rIns="38277" bIns="38277" anchor="ctr"/>
            <a:lstStyle/>
            <a:p>
              <a:pPr lvl="0" algn="ctr">
                <a:lnSpc>
                  <a:spcPct val="120000"/>
                </a:lnSpc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15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2" name="Shape 1384"/>
            <p:cNvSpPr/>
            <p:nvPr/>
          </p:nvSpPr>
          <p:spPr>
            <a:xfrm>
              <a:off x="8489925" y="6193376"/>
              <a:ext cx="3085207" cy="1656128"/>
            </a:xfrm>
            <a:prstGeom prst="rect">
              <a:avLst/>
            </a:prstGeom>
            <a:ln w="12700">
              <a:miter lim="400000"/>
            </a:ln>
          </p:spPr>
          <p:txBody>
            <a:bodyPr lIns="38277" tIns="38277" rIns="38277" bIns="38277" anchor="ctr">
              <a:normAutofit/>
            </a:bodyPr>
            <a:lstStyle>
              <a:lvl1pPr defTabSz="825500">
                <a:defRPr sz="6000">
                  <a:solidFill>
                    <a:srgbClr val="9A9A9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lvl1pPr>
            </a:lstStyle>
            <a:p>
              <a:pPr lvl="0" algn="ctr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3165" b="1" dirty="0" smtClean="0">
                  <a:solidFill>
                    <a:srgbClr val="5A538C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Arial" panose="020B0604020202020204" pitchFamily="34" charset="0"/>
                </a:rPr>
                <a:t>34.46</a:t>
              </a:r>
              <a:r>
                <a:rPr sz="3165" b="1" dirty="0" smtClean="0">
                  <a:solidFill>
                    <a:srgbClr val="5A538C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Arial" panose="020B0604020202020204" pitchFamily="34" charset="0"/>
                </a:rPr>
                <a:t>%</a:t>
              </a:r>
              <a:endParaRPr sz="3165" b="1" dirty="0">
                <a:solidFill>
                  <a:srgbClr val="5A538C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65" name="组合 3"/>
          <p:cNvGrpSpPr/>
          <p:nvPr/>
        </p:nvGrpSpPr>
        <p:grpSpPr>
          <a:xfrm>
            <a:off x="6107335" y="3126051"/>
            <a:ext cx="2022576" cy="2017935"/>
            <a:chOff x="12517989" y="5112215"/>
            <a:chExt cx="3835403" cy="3835403"/>
          </a:xfrm>
        </p:grpSpPr>
        <p:graphicFrame>
          <p:nvGraphicFramePr>
            <p:cNvPr id="81" name="Chart 1385"/>
            <p:cNvGraphicFramePr/>
            <p:nvPr/>
          </p:nvGraphicFramePr>
          <p:xfrm>
            <a:off x="12517989" y="5112215"/>
            <a:ext cx="3835403" cy="383540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82" name="Shape 1386"/>
            <p:cNvSpPr/>
            <p:nvPr/>
          </p:nvSpPr>
          <p:spPr>
            <a:xfrm>
              <a:off x="12864247" y="5464866"/>
              <a:ext cx="3175001" cy="31749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rgbClr val="F2F3F2"/>
            </a:solidFill>
            <a:ln w="25400">
              <a:solidFill>
                <a:srgbClr val="000000">
                  <a:alpha val="0"/>
                </a:srgbClr>
              </a:solidFill>
              <a:miter lim="400000"/>
            </a:ln>
          </p:spPr>
          <p:txBody>
            <a:bodyPr lIns="38277" tIns="38277" rIns="38277" bIns="38277" anchor="ctr"/>
            <a:lstStyle/>
            <a:p>
              <a:pPr lvl="0" algn="ctr">
                <a:lnSpc>
                  <a:spcPct val="120000"/>
                </a:lnSpc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15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3" name="Shape 1387"/>
            <p:cNvSpPr/>
            <p:nvPr/>
          </p:nvSpPr>
          <p:spPr>
            <a:xfrm>
              <a:off x="12904883" y="6193376"/>
              <a:ext cx="3085208" cy="1656128"/>
            </a:xfrm>
            <a:prstGeom prst="rect">
              <a:avLst/>
            </a:prstGeom>
            <a:ln w="12700">
              <a:miter lim="400000"/>
            </a:ln>
          </p:spPr>
          <p:txBody>
            <a:bodyPr lIns="38277" tIns="38277" rIns="38277" bIns="38277" anchor="ctr">
              <a:normAutofit/>
            </a:bodyPr>
            <a:lstStyle>
              <a:lvl1pPr defTabSz="825500">
                <a:defRPr sz="6000">
                  <a:solidFill>
                    <a:srgbClr val="9A9A9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lvl1pPr>
            </a:lstStyle>
            <a:p>
              <a:pPr lvl="0" algn="ctr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3165" b="1" dirty="0" smtClean="0">
                  <a:solidFill>
                    <a:srgbClr val="4A9CCB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Arial" panose="020B0604020202020204" pitchFamily="34" charset="0"/>
                </a:rPr>
                <a:t>16.04</a:t>
              </a:r>
              <a:r>
                <a:rPr sz="3165" b="1" dirty="0" smtClean="0">
                  <a:solidFill>
                    <a:srgbClr val="4A9CCB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Arial" panose="020B0604020202020204" pitchFamily="34" charset="0"/>
                </a:rPr>
                <a:t>%</a:t>
              </a:r>
              <a:endParaRPr sz="3165" b="1" dirty="0">
                <a:solidFill>
                  <a:srgbClr val="4A9CC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84" name="Shape 1393"/>
          <p:cNvSpPr/>
          <p:nvPr/>
        </p:nvSpPr>
        <p:spPr>
          <a:xfrm>
            <a:off x="476358" y="5794058"/>
            <a:ext cx="2478029" cy="34214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defTabSz="647700">
              <a:lnSpc>
                <a:spcPct val="120000"/>
              </a:lnSpc>
              <a:spcBef>
                <a:spcPts val="1700"/>
              </a:spcBef>
              <a:defRPr sz="2500" b="1">
                <a:solidFill>
                  <a:srgbClr val="002641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pPr algn="ctr">
              <a:defRPr sz="1800" b="0">
                <a:solidFill>
                  <a:srgbClr val="000000"/>
                </a:solidFill>
              </a:defRPr>
            </a:pP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完成调研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5" name="Shape 1397"/>
          <p:cNvSpPr/>
          <p:nvPr/>
        </p:nvSpPr>
        <p:spPr>
          <a:xfrm>
            <a:off x="3522060" y="5794065"/>
            <a:ext cx="1879578" cy="34214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defTabSz="647700">
              <a:lnSpc>
                <a:spcPct val="120000"/>
              </a:lnSpc>
              <a:spcBef>
                <a:spcPts val="1700"/>
              </a:spcBef>
              <a:defRPr sz="2500" b="1">
                <a:solidFill>
                  <a:srgbClr val="002641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pPr algn="ctr">
              <a:defRPr sz="1800" b="0">
                <a:solidFill>
                  <a:srgbClr val="000000"/>
                </a:solidFill>
              </a:defRPr>
            </a:pPr>
            <a:r>
              <a:rPr lang="zh-CN" alt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提前挂机</a:t>
            </a:r>
            <a:endParaRPr lang="en-US" sz="2000" b="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6" name="Shape 1401"/>
          <p:cNvSpPr/>
          <p:nvPr/>
        </p:nvSpPr>
        <p:spPr>
          <a:xfrm>
            <a:off x="6241863" y="5794065"/>
            <a:ext cx="1879578" cy="34214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defTabSz="647700">
              <a:lnSpc>
                <a:spcPct val="120000"/>
              </a:lnSpc>
              <a:spcBef>
                <a:spcPts val="1700"/>
              </a:spcBef>
              <a:defRPr sz="2500" b="1">
                <a:solidFill>
                  <a:srgbClr val="002641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pPr algn="ctr">
              <a:defRPr sz="1800" b="0">
                <a:solidFill>
                  <a:srgbClr val="000000"/>
                </a:solidFill>
              </a:defRPr>
            </a:pPr>
            <a:r>
              <a:rPr lang="zh-CN" alt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不方便接听</a:t>
            </a:r>
            <a:endParaRPr lang="en-US" sz="2000" b="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7" name="Shape 1405"/>
          <p:cNvSpPr/>
          <p:nvPr/>
        </p:nvSpPr>
        <p:spPr>
          <a:xfrm>
            <a:off x="8997846" y="5785187"/>
            <a:ext cx="1879578" cy="34214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defTabSz="647700">
              <a:lnSpc>
                <a:spcPct val="120000"/>
              </a:lnSpc>
              <a:spcBef>
                <a:spcPts val="1700"/>
              </a:spcBef>
              <a:defRPr sz="2500" b="1">
                <a:solidFill>
                  <a:srgbClr val="002641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pPr lvl="0" algn="ctr">
              <a:defRPr sz="1800" b="0">
                <a:solidFill>
                  <a:srgbClr val="000000"/>
                </a:solidFill>
              </a:defRPr>
            </a:pP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未完成识别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8" name="Shape 1391"/>
          <p:cNvSpPr/>
          <p:nvPr/>
        </p:nvSpPr>
        <p:spPr>
          <a:xfrm>
            <a:off x="1439943" y="4703626"/>
            <a:ext cx="626404" cy="624967"/>
          </a:xfrm>
          <a:prstGeom prst="roundRect">
            <a:avLst>
              <a:gd name="adj" fmla="val 50000"/>
            </a:avLst>
          </a:prstGeom>
          <a:solidFill>
            <a:srgbClr val="4B73A8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lnSpc>
                <a:spcPct val="120000"/>
              </a:lnSpc>
              <a:defRPr sz="3200">
                <a:solidFill>
                  <a:srgbClr val="FFFFFF"/>
                </a:solidFill>
              </a:defRPr>
            </a:pPr>
            <a:endParaRPr sz="241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9" name="Shape 1395"/>
          <p:cNvSpPr/>
          <p:nvPr/>
        </p:nvSpPr>
        <p:spPr>
          <a:xfrm>
            <a:off x="4129642" y="4703626"/>
            <a:ext cx="626404" cy="624967"/>
          </a:xfrm>
          <a:prstGeom prst="roundRect">
            <a:avLst>
              <a:gd name="adj" fmla="val 50000"/>
            </a:avLst>
          </a:prstGeom>
          <a:solidFill>
            <a:srgbClr val="5A538C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lnSpc>
                <a:spcPct val="120000"/>
              </a:lnSpc>
              <a:defRPr sz="3200">
                <a:solidFill>
                  <a:srgbClr val="FFFFFF"/>
                </a:solidFill>
              </a:defRPr>
            </a:pPr>
            <a:endParaRPr sz="241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0" name="Shape 1399"/>
          <p:cNvSpPr/>
          <p:nvPr/>
        </p:nvSpPr>
        <p:spPr>
          <a:xfrm>
            <a:off x="6822811" y="4703626"/>
            <a:ext cx="626404" cy="624967"/>
          </a:xfrm>
          <a:prstGeom prst="roundRect">
            <a:avLst>
              <a:gd name="adj" fmla="val 50000"/>
            </a:avLst>
          </a:prstGeom>
          <a:solidFill>
            <a:srgbClr val="4A9CCB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lnSpc>
                <a:spcPct val="120000"/>
              </a:lnSpc>
              <a:defRPr sz="3200">
                <a:solidFill>
                  <a:srgbClr val="FFFFFF"/>
                </a:solidFill>
              </a:defRPr>
            </a:pPr>
            <a:endParaRPr sz="241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1" name="Shape 1403"/>
          <p:cNvSpPr/>
          <p:nvPr/>
        </p:nvSpPr>
        <p:spPr>
          <a:xfrm>
            <a:off x="9640936" y="4703626"/>
            <a:ext cx="626404" cy="624967"/>
          </a:xfrm>
          <a:prstGeom prst="roundRect">
            <a:avLst>
              <a:gd name="adj" fmla="val 50000"/>
            </a:avLst>
          </a:prstGeom>
          <a:solidFill>
            <a:srgbClr val="41CBC6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lnSpc>
                <a:spcPct val="120000"/>
              </a:lnSpc>
              <a:defRPr sz="3200">
                <a:solidFill>
                  <a:srgbClr val="FFFFFF"/>
                </a:solidFill>
              </a:defRPr>
            </a:pPr>
            <a:endParaRPr sz="241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prism isInverted="1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3" presetClass="entr" presetSubtype="52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3" presetClass="entr" presetSubtype="52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9" grpId="0" animBg="1"/>
      <p:bldP spid="90" grpId="0" animBg="1"/>
      <p:bldP spid="9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6"/>
          <p:cNvSpPr/>
          <p:nvPr/>
        </p:nvSpPr>
        <p:spPr>
          <a:xfrm rot="21255145">
            <a:off x="7475765" y="2361561"/>
            <a:ext cx="4002010" cy="1176525"/>
          </a:xfrm>
          <a:custGeom>
            <a:avLst/>
            <a:gdLst>
              <a:gd name="connsiteX0" fmla="*/ 0 w 3977640"/>
              <a:gd name="connsiteY0" fmla="*/ 1333500 h 1508760"/>
              <a:gd name="connsiteX1" fmla="*/ 624840 w 3977640"/>
              <a:gd name="connsiteY1" fmla="*/ 655320 h 1508760"/>
              <a:gd name="connsiteX2" fmla="*/ 1264920 w 3977640"/>
              <a:gd name="connsiteY2" fmla="*/ 1074420 h 1508760"/>
              <a:gd name="connsiteX3" fmla="*/ 2049780 w 3977640"/>
              <a:gd name="connsiteY3" fmla="*/ 342900 h 1508760"/>
              <a:gd name="connsiteX4" fmla="*/ 2682240 w 3977640"/>
              <a:gd name="connsiteY4" fmla="*/ 982980 h 1508760"/>
              <a:gd name="connsiteX5" fmla="*/ 3406140 w 3977640"/>
              <a:gd name="connsiteY5" fmla="*/ 266700 h 1508760"/>
              <a:gd name="connsiteX6" fmla="*/ 3185160 w 3977640"/>
              <a:gd name="connsiteY6" fmla="*/ 83820 h 1508760"/>
              <a:gd name="connsiteX7" fmla="*/ 3977640 w 3977640"/>
              <a:gd name="connsiteY7" fmla="*/ 0 h 1508760"/>
              <a:gd name="connsiteX8" fmla="*/ 3909060 w 3977640"/>
              <a:gd name="connsiteY8" fmla="*/ 777240 h 1508760"/>
              <a:gd name="connsiteX9" fmla="*/ 3703320 w 3977640"/>
              <a:gd name="connsiteY9" fmla="*/ 594360 h 1508760"/>
              <a:gd name="connsiteX10" fmla="*/ 2689860 w 3977640"/>
              <a:gd name="connsiteY10" fmla="*/ 1501140 h 1508760"/>
              <a:gd name="connsiteX11" fmla="*/ 2065020 w 3977640"/>
              <a:gd name="connsiteY11" fmla="*/ 861060 h 1508760"/>
              <a:gd name="connsiteX12" fmla="*/ 1264920 w 3977640"/>
              <a:gd name="connsiteY12" fmla="*/ 1508760 h 1508760"/>
              <a:gd name="connsiteX13" fmla="*/ 655320 w 3977640"/>
              <a:gd name="connsiteY13" fmla="*/ 1059180 h 1508760"/>
              <a:gd name="connsiteX14" fmla="*/ 198120 w 3977640"/>
              <a:gd name="connsiteY14" fmla="*/ 1493520 h 1508760"/>
              <a:gd name="connsiteX15" fmla="*/ 0 w 3977640"/>
              <a:gd name="connsiteY15" fmla="*/ 1333500 h 150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77640" h="1508760">
                <a:moveTo>
                  <a:pt x="0" y="1333500"/>
                </a:moveTo>
                <a:lnTo>
                  <a:pt x="624840" y="655320"/>
                </a:lnTo>
                <a:lnTo>
                  <a:pt x="1264920" y="1074420"/>
                </a:lnTo>
                <a:lnTo>
                  <a:pt x="2049780" y="342900"/>
                </a:lnTo>
                <a:lnTo>
                  <a:pt x="2682240" y="982980"/>
                </a:lnTo>
                <a:lnTo>
                  <a:pt x="3406140" y="266700"/>
                </a:lnTo>
                <a:lnTo>
                  <a:pt x="3185160" y="83820"/>
                </a:lnTo>
                <a:lnTo>
                  <a:pt x="3977640" y="0"/>
                </a:lnTo>
                <a:lnTo>
                  <a:pt x="3909060" y="777240"/>
                </a:lnTo>
                <a:lnTo>
                  <a:pt x="3703320" y="594360"/>
                </a:lnTo>
                <a:lnTo>
                  <a:pt x="2689860" y="1501140"/>
                </a:lnTo>
                <a:lnTo>
                  <a:pt x="2065020" y="861060"/>
                </a:lnTo>
                <a:lnTo>
                  <a:pt x="1264920" y="1508760"/>
                </a:lnTo>
                <a:lnTo>
                  <a:pt x="655320" y="1059180"/>
                </a:lnTo>
                <a:lnTo>
                  <a:pt x="198120" y="1493520"/>
                </a:lnTo>
                <a:lnTo>
                  <a:pt x="0" y="1333500"/>
                </a:lnTo>
                <a:close/>
              </a:path>
            </a:pathLst>
          </a:custGeom>
          <a:solidFill>
            <a:srgbClr val="41CB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dirty="0">
              <a:solidFill>
                <a:schemeClr val="bg2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" name="组合 7"/>
          <p:cNvGrpSpPr/>
          <p:nvPr/>
        </p:nvGrpSpPr>
        <p:grpSpPr>
          <a:xfrm>
            <a:off x="7613306" y="3055828"/>
            <a:ext cx="3898066" cy="2910828"/>
            <a:chOff x="-148492" y="2581206"/>
            <a:chExt cx="3271249" cy="1862753"/>
          </a:xfrm>
          <a:solidFill>
            <a:schemeClr val="accent1"/>
          </a:solidFill>
        </p:grpSpPr>
        <p:cxnSp>
          <p:nvCxnSpPr>
            <p:cNvPr id="4" name="直接连接符 8"/>
            <p:cNvCxnSpPr/>
            <p:nvPr/>
          </p:nvCxnSpPr>
          <p:spPr>
            <a:xfrm>
              <a:off x="-148492" y="4443958"/>
              <a:ext cx="3271249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矩形 4"/>
            <p:cNvSpPr/>
            <p:nvPr/>
          </p:nvSpPr>
          <p:spPr>
            <a:xfrm>
              <a:off x="1100875" y="3147813"/>
              <a:ext cx="335087" cy="1296144"/>
            </a:xfrm>
            <a:prstGeom prst="rect">
              <a:avLst/>
            </a:prstGeom>
            <a:solidFill>
              <a:srgbClr val="4B7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2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932639" y="2934474"/>
              <a:ext cx="335087" cy="1509484"/>
            </a:xfrm>
            <a:prstGeom prst="rect">
              <a:avLst/>
            </a:prstGeom>
            <a:solidFill>
              <a:srgbClr val="5A53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2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764403" y="2581206"/>
              <a:ext cx="358354" cy="1862752"/>
            </a:xfrm>
            <a:prstGeom prst="rect">
              <a:avLst/>
            </a:prstGeom>
            <a:solidFill>
              <a:srgbClr val="4A9C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2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516757" y="3003799"/>
              <a:ext cx="335087" cy="1440160"/>
            </a:xfrm>
            <a:prstGeom prst="rect">
              <a:avLst/>
            </a:prstGeom>
            <a:solidFill>
              <a:srgbClr val="5A53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zh-CN" altLang="en-US">
                <a:solidFill>
                  <a:schemeClr val="bg2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348521" y="3291830"/>
              <a:ext cx="335087" cy="1152128"/>
            </a:xfrm>
            <a:prstGeom prst="rect">
              <a:avLst/>
            </a:prstGeom>
            <a:solidFill>
              <a:srgbClr val="4A9C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zh-CN" altLang="en-US">
                <a:solidFill>
                  <a:schemeClr val="bg2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684993" y="3291830"/>
              <a:ext cx="335087" cy="1152128"/>
            </a:xfrm>
            <a:prstGeom prst="rect">
              <a:avLst/>
            </a:prstGeom>
            <a:solidFill>
              <a:srgbClr val="4B73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zh-CN" altLang="en-US">
                <a:solidFill>
                  <a:schemeClr val="bg2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67390" y="3147814"/>
              <a:ext cx="335087" cy="1296144"/>
            </a:xfrm>
            <a:prstGeom prst="rect">
              <a:avLst/>
            </a:prstGeom>
            <a:solidFill>
              <a:srgbClr val="41CB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bg2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-148492" y="3512582"/>
              <a:ext cx="335087" cy="931376"/>
            </a:xfrm>
            <a:prstGeom prst="rect">
              <a:avLst/>
            </a:prstGeom>
            <a:solidFill>
              <a:srgbClr val="41CB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zh-CN" altLang="en-US">
                <a:solidFill>
                  <a:schemeClr val="bg2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7" name="文本框 37"/>
          <p:cNvSpPr txBox="1"/>
          <p:nvPr/>
        </p:nvSpPr>
        <p:spPr>
          <a:xfrm>
            <a:off x="1073958" y="759817"/>
            <a:ext cx="2308007" cy="33854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REAL  CASE</a:t>
            </a:r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8" name="任意多边形 4"/>
          <p:cNvSpPr/>
          <p:nvPr/>
        </p:nvSpPr>
        <p:spPr>
          <a:xfrm flipH="1">
            <a:off x="274490" y="423071"/>
            <a:ext cx="496568" cy="557564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29" name="任意多边形 5"/>
          <p:cNvSpPr/>
          <p:nvPr/>
        </p:nvSpPr>
        <p:spPr>
          <a:xfrm flipH="1">
            <a:off x="425940" y="300119"/>
            <a:ext cx="496568" cy="44384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30" name="矩形 3"/>
          <p:cNvSpPr>
            <a:spLocks noChangeArrowheads="1"/>
          </p:cNvSpPr>
          <p:nvPr/>
        </p:nvSpPr>
        <p:spPr bwMode="auto">
          <a:xfrm>
            <a:off x="1073958" y="224898"/>
            <a:ext cx="3041650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P7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相关案例分析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23" name="表格 22"/>
          <p:cNvGraphicFramePr>
            <a:graphicFrameLocks noGrp="1"/>
          </p:cNvGraphicFramePr>
          <p:nvPr/>
        </p:nvGraphicFramePr>
        <p:xfrm>
          <a:off x="639734" y="3872521"/>
          <a:ext cx="5770484" cy="1991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2621"/>
                <a:gridCol w="1442621"/>
                <a:gridCol w="1442621"/>
                <a:gridCol w="1442621"/>
              </a:tblGrid>
              <a:tr h="762708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业务模式</a:t>
                      </a:r>
                      <a:r>
                        <a:rPr lang="en-US" altLang="zh-CN" dirty="0" smtClean="0"/>
                        <a:t>/</a:t>
                      </a:r>
                      <a:r>
                        <a:rPr lang="zh-CN" altLang="en-US" dirty="0" smtClean="0"/>
                        <a:t>对比项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成本（综合</a:t>
                      </a:r>
                      <a:r>
                        <a:rPr lang="en-US" altLang="zh-CN" dirty="0" smtClean="0"/>
                        <a:t>/</a:t>
                      </a:r>
                      <a:r>
                        <a:rPr lang="zh-CN" altLang="en-US" dirty="0" smtClean="0"/>
                        <a:t>通电话）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效率（</a:t>
                      </a:r>
                      <a:r>
                        <a:rPr lang="en-US" altLang="zh-CN" dirty="0" smtClean="0"/>
                        <a:t>5</a:t>
                      </a:r>
                      <a:r>
                        <a:rPr lang="zh-CN" altLang="en-US" dirty="0" smtClean="0"/>
                        <a:t>人班组</a:t>
                      </a:r>
                      <a:r>
                        <a:rPr lang="en-US" altLang="zh-CN" dirty="0" smtClean="0"/>
                        <a:t>/</a:t>
                      </a:r>
                      <a:r>
                        <a:rPr lang="zh-CN" altLang="en-US" dirty="0" smtClean="0"/>
                        <a:t>天）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交互准确性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614493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人工客服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2</a:t>
                      </a:r>
                      <a:r>
                        <a:rPr lang="zh-CN" altLang="en-US" dirty="0" smtClean="0"/>
                        <a:t>元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1000</a:t>
                      </a:r>
                      <a:r>
                        <a:rPr lang="zh-CN" altLang="en-US" dirty="0" smtClean="0"/>
                        <a:t>通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接近</a:t>
                      </a:r>
                      <a:r>
                        <a:rPr lang="en-US" altLang="zh-CN" dirty="0" smtClean="0"/>
                        <a:t>100%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61449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AI</a:t>
                      </a:r>
                      <a:r>
                        <a:rPr lang="zh-CN" altLang="en-US" dirty="0" smtClean="0"/>
                        <a:t>客服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0.099</a:t>
                      </a:r>
                      <a:r>
                        <a:rPr lang="zh-CN" altLang="en-US" dirty="0" smtClean="0"/>
                        <a:t>元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7500</a:t>
                      </a:r>
                      <a:r>
                        <a:rPr lang="zh-CN" altLang="en-US" dirty="0" smtClean="0"/>
                        <a:t>通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96.46%</a:t>
                      </a:r>
                      <a:endParaRPr lang="zh-CN" altLang="en-US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31" name="Group 30"/>
          <p:cNvGrpSpPr/>
          <p:nvPr/>
        </p:nvGrpSpPr>
        <p:grpSpPr>
          <a:xfrm>
            <a:off x="634941" y="1802974"/>
            <a:ext cx="2275495" cy="971357"/>
            <a:chOff x="1231550" y="1255633"/>
            <a:chExt cx="1785063" cy="762002"/>
          </a:xfrm>
        </p:grpSpPr>
        <p:sp>
          <p:nvSpPr>
            <p:cNvPr id="32" name="Flowchart: Off-page Connector 22"/>
            <p:cNvSpPr/>
            <p:nvPr/>
          </p:nvSpPr>
          <p:spPr>
            <a:xfrm rot="16200000">
              <a:off x="1829116" y="830137"/>
              <a:ext cx="762000" cy="1612995"/>
            </a:xfrm>
            <a:prstGeom prst="flowChartOffpageConnector">
              <a:avLst/>
            </a:prstGeom>
            <a:solidFill>
              <a:srgbClr val="4A9C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en-US" sz="5865" dirty="0">
                <a:latin typeface="思源黑体 CN Normal" panose="020B0400000000000000" pitchFamily="34" charset="-122"/>
              </a:endParaRPr>
            </a:p>
          </p:txBody>
        </p:sp>
        <p:sp>
          <p:nvSpPr>
            <p:cNvPr id="33" name="Round Same Side Corner Rectangle 23"/>
            <p:cNvSpPr/>
            <p:nvPr/>
          </p:nvSpPr>
          <p:spPr>
            <a:xfrm rot="16200000">
              <a:off x="1570029" y="917154"/>
              <a:ext cx="762000" cy="1438958"/>
            </a:xfrm>
            <a:prstGeom prst="round2SameRect">
              <a:avLst/>
            </a:prstGeom>
            <a:solidFill>
              <a:srgbClr val="4A9C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zh-CN" altLang="en-US" sz="2400" b="1" dirty="0" smtClean="0">
                  <a:solidFill>
                    <a:schemeClr val="bg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</a:rPr>
                <a:t>成果比较</a:t>
              </a:r>
              <a:endParaRPr lang="en-US" sz="2400" b="1" dirty="0">
                <a:solidFill>
                  <a:schemeClr val="bg1">
                    <a:lumMod val="50000"/>
                    <a:lumOff val="50000"/>
                  </a:schemeClr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35" name="矩形 47"/>
          <p:cNvSpPr>
            <a:spLocks noChangeArrowheads="1"/>
          </p:cNvSpPr>
          <p:nvPr/>
        </p:nvSpPr>
        <p:spPr bwMode="auto">
          <a:xfrm>
            <a:off x="3215740" y="1957927"/>
            <a:ext cx="7158016" cy="62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14000"/>
              </a:lnSpc>
              <a:buNone/>
            </a:pP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通过业务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模式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/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对比项、成本（综合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/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通电话）、效率（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5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人班组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/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天</a:t>
            </a: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）</a:t>
            </a:r>
            <a:endParaRPr lang="en-US" altLang="zh-CN" sz="1400" dirty="0" smtClean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14000"/>
              </a:lnSpc>
              <a:buNone/>
            </a:pP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交互准确性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；</a:t>
            </a: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对比</a:t>
            </a:r>
            <a:r>
              <a:rPr lang="en-US" altLang="zh-CN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AI</a:t>
            </a: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客服与人工客服的工作成果</a:t>
            </a:r>
            <a:endParaRPr lang="zh-CN" altLang="en-US" sz="1400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2000">
        <p14:doors dir="vert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alphaModFix amt="4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hlinkClick r:id="rId2" action="ppaction://hlinksldjump"/>
          </p:cNvPr>
          <p:cNvSpPr/>
          <p:nvPr/>
        </p:nvSpPr>
        <p:spPr>
          <a:xfrm>
            <a:off x="6360549" y="589665"/>
            <a:ext cx="4559445" cy="539353"/>
          </a:xfrm>
          <a:prstGeom prst="rect">
            <a:avLst/>
          </a:prstGeom>
          <a:solidFill>
            <a:srgbClr val="4B73A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3" name="TextBox 64">
            <a:hlinkClick r:id="rId2" action="ppaction://hlinksldjump"/>
          </p:cNvPr>
          <p:cNvSpPr txBox="1"/>
          <p:nvPr/>
        </p:nvSpPr>
        <p:spPr>
          <a:xfrm>
            <a:off x="6493708" y="615257"/>
            <a:ext cx="439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ctr"/>
            <a:r>
              <a:rPr lang="en-US" altLang="zh-CN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PART 01     </a:t>
            </a:r>
            <a:r>
              <a:rPr lang="zh-CN" altLang="en-US" sz="2400" b="1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小文智能简介</a:t>
            </a:r>
            <a:endParaRPr lang="zh-CN" altLang="en-US" sz="2400" b="1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4" name="TextBox 59"/>
          <p:cNvSpPr txBox="1">
            <a:spLocks noChangeArrowheads="1"/>
          </p:cNvSpPr>
          <p:nvPr/>
        </p:nvSpPr>
        <p:spPr bwMode="auto">
          <a:xfrm flipH="1">
            <a:off x="1092318" y="2503542"/>
            <a:ext cx="3187903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defTabSz="685800">
              <a:defRPr/>
            </a:pPr>
            <a:r>
              <a:rPr lang="zh-CN" altLang="en-US" sz="6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目录</a:t>
            </a:r>
            <a:endParaRPr lang="en-US" altLang="zh-CN" sz="6000" b="1" kern="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r" defTabSz="685800">
              <a:defRPr/>
            </a:pPr>
            <a:r>
              <a:rPr lang="en-US" altLang="ko-KR" sz="28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CONTENTS</a:t>
            </a:r>
            <a:endParaRPr lang="en-US" altLang="ko-KR" sz="2000" kern="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5" name="任意多边形 26"/>
          <p:cNvSpPr/>
          <p:nvPr/>
        </p:nvSpPr>
        <p:spPr>
          <a:xfrm>
            <a:off x="2525717" y="2465164"/>
            <a:ext cx="1845118" cy="534043"/>
          </a:xfrm>
          <a:custGeom>
            <a:avLst/>
            <a:gdLst>
              <a:gd name="connsiteX0" fmla="*/ 0 w 1682088"/>
              <a:gd name="connsiteY0" fmla="*/ 0 h 519125"/>
              <a:gd name="connsiteX1" fmla="*/ 1682088 w 1682088"/>
              <a:gd name="connsiteY1" fmla="*/ 0 h 519125"/>
              <a:gd name="connsiteX2" fmla="*/ 1682088 w 1682088"/>
              <a:gd name="connsiteY2" fmla="*/ 519125 h 519125"/>
              <a:gd name="connsiteX3" fmla="*/ 0 w 1682088"/>
              <a:gd name="connsiteY3" fmla="*/ 519125 h 519125"/>
              <a:gd name="connsiteX4" fmla="*/ 0 w 1682088"/>
              <a:gd name="connsiteY4" fmla="*/ 0 h 519125"/>
              <a:gd name="connsiteX0-1" fmla="*/ 0 w 1682088"/>
              <a:gd name="connsiteY0-2" fmla="*/ 519125 h 610565"/>
              <a:gd name="connsiteX1-3" fmla="*/ 0 w 1682088"/>
              <a:gd name="connsiteY1-4" fmla="*/ 0 h 610565"/>
              <a:gd name="connsiteX2-5" fmla="*/ 1682088 w 1682088"/>
              <a:gd name="connsiteY2-6" fmla="*/ 0 h 610565"/>
              <a:gd name="connsiteX3-7" fmla="*/ 1682088 w 1682088"/>
              <a:gd name="connsiteY3-8" fmla="*/ 519125 h 610565"/>
              <a:gd name="connsiteX4-9" fmla="*/ 91440 w 1682088"/>
              <a:gd name="connsiteY4-10" fmla="*/ 610565 h 610565"/>
              <a:gd name="connsiteX0-11" fmla="*/ 0 w 1682088"/>
              <a:gd name="connsiteY0-12" fmla="*/ 519125 h 519125"/>
              <a:gd name="connsiteX1-13" fmla="*/ 0 w 1682088"/>
              <a:gd name="connsiteY1-14" fmla="*/ 0 h 519125"/>
              <a:gd name="connsiteX2-15" fmla="*/ 1682088 w 1682088"/>
              <a:gd name="connsiteY2-16" fmla="*/ 0 h 519125"/>
              <a:gd name="connsiteX3-17" fmla="*/ 1682088 w 1682088"/>
              <a:gd name="connsiteY3-18" fmla="*/ 519125 h 5191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682088" h="519125">
                <a:moveTo>
                  <a:pt x="0" y="519125"/>
                </a:moveTo>
                <a:lnTo>
                  <a:pt x="0" y="0"/>
                </a:lnTo>
                <a:lnTo>
                  <a:pt x="1682088" y="0"/>
                </a:lnTo>
                <a:lnTo>
                  <a:pt x="1682088" y="519125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6" name="任意多边形 34"/>
          <p:cNvSpPr/>
          <p:nvPr/>
        </p:nvSpPr>
        <p:spPr>
          <a:xfrm>
            <a:off x="1835521" y="2795570"/>
            <a:ext cx="2301816" cy="1478645"/>
          </a:xfrm>
          <a:custGeom>
            <a:avLst/>
            <a:gdLst>
              <a:gd name="connsiteX0" fmla="*/ 0 w 2463662"/>
              <a:gd name="connsiteY0" fmla="*/ 0 h 1478645"/>
              <a:gd name="connsiteX1" fmla="*/ 877819 w 2463662"/>
              <a:gd name="connsiteY1" fmla="*/ 0 h 1478645"/>
              <a:gd name="connsiteX2" fmla="*/ 877819 w 2463662"/>
              <a:gd name="connsiteY2" fmla="*/ 1105159 h 1478645"/>
              <a:gd name="connsiteX3" fmla="*/ 2463662 w 2463662"/>
              <a:gd name="connsiteY3" fmla="*/ 1105159 h 1478645"/>
              <a:gd name="connsiteX4" fmla="*/ 2463662 w 2463662"/>
              <a:gd name="connsiteY4" fmla="*/ 1478645 h 1478645"/>
              <a:gd name="connsiteX5" fmla="*/ 0 w 2463662"/>
              <a:gd name="connsiteY5" fmla="*/ 1478645 h 1478645"/>
              <a:gd name="connsiteX6" fmla="*/ 0 w 2463662"/>
              <a:gd name="connsiteY6" fmla="*/ 0 h 1478645"/>
              <a:gd name="connsiteX0-1" fmla="*/ 877819 w 2463662"/>
              <a:gd name="connsiteY0-2" fmla="*/ 1105159 h 1478645"/>
              <a:gd name="connsiteX1-3" fmla="*/ 2463662 w 2463662"/>
              <a:gd name="connsiteY1-4" fmla="*/ 1105159 h 1478645"/>
              <a:gd name="connsiteX2-5" fmla="*/ 2463662 w 2463662"/>
              <a:gd name="connsiteY2-6" fmla="*/ 1478645 h 1478645"/>
              <a:gd name="connsiteX3-7" fmla="*/ 0 w 2463662"/>
              <a:gd name="connsiteY3-8" fmla="*/ 1478645 h 1478645"/>
              <a:gd name="connsiteX4-9" fmla="*/ 0 w 2463662"/>
              <a:gd name="connsiteY4-10" fmla="*/ 0 h 1478645"/>
              <a:gd name="connsiteX5-11" fmla="*/ 877819 w 2463662"/>
              <a:gd name="connsiteY5-12" fmla="*/ 0 h 1478645"/>
              <a:gd name="connsiteX6-13" fmla="*/ 969259 w 2463662"/>
              <a:gd name="connsiteY6-14" fmla="*/ 1196599 h 1478645"/>
              <a:gd name="connsiteX0-15" fmla="*/ 877819 w 2463662"/>
              <a:gd name="connsiteY0-16" fmla="*/ 1105159 h 1478645"/>
              <a:gd name="connsiteX1-17" fmla="*/ 2463662 w 2463662"/>
              <a:gd name="connsiteY1-18" fmla="*/ 1105159 h 1478645"/>
              <a:gd name="connsiteX2-19" fmla="*/ 2463662 w 2463662"/>
              <a:gd name="connsiteY2-20" fmla="*/ 1478645 h 1478645"/>
              <a:gd name="connsiteX3-21" fmla="*/ 0 w 2463662"/>
              <a:gd name="connsiteY3-22" fmla="*/ 1478645 h 1478645"/>
              <a:gd name="connsiteX4-23" fmla="*/ 0 w 2463662"/>
              <a:gd name="connsiteY4-24" fmla="*/ 0 h 1478645"/>
              <a:gd name="connsiteX5-25" fmla="*/ 877819 w 2463662"/>
              <a:gd name="connsiteY5-26" fmla="*/ 0 h 1478645"/>
              <a:gd name="connsiteX0-27" fmla="*/ 2463662 w 2463662"/>
              <a:gd name="connsiteY0-28" fmla="*/ 1105159 h 1478645"/>
              <a:gd name="connsiteX1-29" fmla="*/ 2463662 w 2463662"/>
              <a:gd name="connsiteY1-30" fmla="*/ 1478645 h 1478645"/>
              <a:gd name="connsiteX2-31" fmla="*/ 0 w 2463662"/>
              <a:gd name="connsiteY2-32" fmla="*/ 1478645 h 1478645"/>
              <a:gd name="connsiteX3-33" fmla="*/ 0 w 2463662"/>
              <a:gd name="connsiteY3-34" fmla="*/ 0 h 1478645"/>
              <a:gd name="connsiteX4-35" fmla="*/ 877819 w 2463662"/>
              <a:gd name="connsiteY4-36" fmla="*/ 0 h 1478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463662" h="1478645">
                <a:moveTo>
                  <a:pt x="2463662" y="1105159"/>
                </a:moveTo>
                <a:lnTo>
                  <a:pt x="2463662" y="1478645"/>
                </a:lnTo>
                <a:lnTo>
                  <a:pt x="0" y="1478645"/>
                </a:lnTo>
                <a:lnTo>
                  <a:pt x="0" y="0"/>
                </a:lnTo>
                <a:lnTo>
                  <a:pt x="877819" y="0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360549" y="1458743"/>
            <a:ext cx="4559445" cy="539353"/>
          </a:xfrm>
          <a:prstGeom prst="rect">
            <a:avLst/>
          </a:prstGeom>
          <a:solidFill>
            <a:srgbClr val="41CBC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9" name="TextBox 64">
            <a:hlinkClick r:id="rId3" action="ppaction://hlinksldjump"/>
          </p:cNvPr>
          <p:cNvSpPr txBox="1"/>
          <p:nvPr/>
        </p:nvSpPr>
        <p:spPr>
          <a:xfrm>
            <a:off x="6493708" y="1484335"/>
            <a:ext cx="439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ctr"/>
            <a:r>
              <a:rPr lang="en-US" altLang="zh-CN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PART 02     </a:t>
            </a:r>
            <a:r>
              <a:rPr lang="zh-CN" altLang="en-US" sz="2400" b="1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政务服务业务背景</a:t>
            </a:r>
            <a:endParaRPr lang="zh-CN" altLang="en-US" sz="2400" b="1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1" name="矩形 10">
            <a:hlinkClick r:id="rId3" action="ppaction://hlinksldjump"/>
          </p:cNvPr>
          <p:cNvSpPr/>
          <p:nvPr/>
        </p:nvSpPr>
        <p:spPr>
          <a:xfrm>
            <a:off x="6360549" y="2336610"/>
            <a:ext cx="4559445" cy="539353"/>
          </a:xfrm>
          <a:prstGeom prst="rect">
            <a:avLst/>
          </a:prstGeom>
          <a:solidFill>
            <a:srgbClr val="4A9CC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12" name="TextBox 64"/>
          <p:cNvSpPr txBox="1"/>
          <p:nvPr/>
        </p:nvSpPr>
        <p:spPr>
          <a:xfrm>
            <a:off x="6493708" y="2362202"/>
            <a:ext cx="439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ctr"/>
            <a:r>
              <a:rPr lang="en-US" altLang="zh-CN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PART 03     </a:t>
            </a:r>
            <a:r>
              <a:rPr lang="zh-CN" altLang="en-US" sz="2400" b="1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部分业务现状</a:t>
            </a:r>
            <a:endParaRPr lang="zh-CN" altLang="en-US" sz="2400" b="1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4" name="矩形 13">
            <a:hlinkClick r:id="rId4" action="ppaction://hlinksldjump"/>
          </p:cNvPr>
          <p:cNvSpPr/>
          <p:nvPr/>
        </p:nvSpPr>
        <p:spPr>
          <a:xfrm>
            <a:off x="6360549" y="3196903"/>
            <a:ext cx="4559445" cy="539353"/>
          </a:xfrm>
          <a:prstGeom prst="rect">
            <a:avLst/>
          </a:prstGeom>
          <a:solidFill>
            <a:srgbClr val="5A538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15" name="TextBox 64">
            <a:hlinkClick r:id="rId4" action="ppaction://hlinksldjump"/>
          </p:cNvPr>
          <p:cNvSpPr txBox="1"/>
          <p:nvPr/>
        </p:nvSpPr>
        <p:spPr>
          <a:xfrm>
            <a:off x="6493708" y="3222495"/>
            <a:ext cx="439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ctr"/>
            <a:r>
              <a:rPr lang="en-US" altLang="zh-CN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PART 04     </a:t>
            </a:r>
            <a:r>
              <a:rPr lang="zh-CN" altLang="en-US" sz="24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痛</a:t>
            </a:r>
            <a:r>
              <a:rPr lang="zh-CN" altLang="en-US" sz="2400" b="1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点难点</a:t>
            </a:r>
            <a:endParaRPr lang="zh-CN" altLang="en-US" sz="2400" b="1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3" name="矩形 12">
            <a:hlinkClick r:id="rId5" action="ppaction://hlinksldjump"/>
          </p:cNvPr>
          <p:cNvSpPr/>
          <p:nvPr/>
        </p:nvSpPr>
        <p:spPr>
          <a:xfrm>
            <a:off x="6363479" y="4046604"/>
            <a:ext cx="4559445" cy="5393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5">
                  <a:lumMod val="60000"/>
                  <a:lumOff val="40000"/>
                </a:schemeClr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16" name="TextBox 64">
            <a:hlinkClick r:id="rId5" action="ppaction://hlinksldjump"/>
          </p:cNvPr>
          <p:cNvSpPr txBox="1"/>
          <p:nvPr/>
        </p:nvSpPr>
        <p:spPr>
          <a:xfrm>
            <a:off x="6496638" y="4072196"/>
            <a:ext cx="439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ctr"/>
            <a:r>
              <a:rPr lang="en-US" altLang="zh-CN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PART </a:t>
            </a:r>
            <a:r>
              <a:rPr lang="en-US" altLang="zh-CN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05     </a:t>
            </a:r>
            <a:r>
              <a:rPr lang="zh-CN" altLang="en-US" sz="2400" b="1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应对思路及技术要点</a:t>
            </a:r>
            <a:endParaRPr lang="zh-CN" altLang="en-US" sz="2400" b="1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7" name="矩形 16">
            <a:hlinkClick r:id="rId6" action="ppaction://hlinksldjump"/>
          </p:cNvPr>
          <p:cNvSpPr/>
          <p:nvPr/>
        </p:nvSpPr>
        <p:spPr>
          <a:xfrm>
            <a:off x="6363479" y="4898098"/>
            <a:ext cx="4559445" cy="53935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18" name="TextBox 64">
            <a:hlinkClick r:id="rId6" action="ppaction://hlinksldjump"/>
          </p:cNvPr>
          <p:cNvSpPr txBox="1"/>
          <p:nvPr/>
        </p:nvSpPr>
        <p:spPr>
          <a:xfrm>
            <a:off x="6496638" y="4923690"/>
            <a:ext cx="439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ctr"/>
            <a:r>
              <a:rPr lang="en-US" altLang="zh-CN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PART </a:t>
            </a:r>
            <a:r>
              <a:rPr lang="en-US" altLang="zh-CN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06     </a:t>
            </a:r>
            <a:r>
              <a:rPr lang="zh-CN" altLang="en-US" sz="2400" b="1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解决方案及功能阐述</a:t>
            </a:r>
            <a:endParaRPr lang="zh-CN" altLang="en-US" sz="2400" b="1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9" name="矩形 18">
            <a:hlinkClick r:id="rId7" action="ppaction://hlinksldjump"/>
          </p:cNvPr>
          <p:cNvSpPr/>
          <p:nvPr/>
        </p:nvSpPr>
        <p:spPr>
          <a:xfrm>
            <a:off x="6363479" y="5758383"/>
            <a:ext cx="4559445" cy="53935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20" name="TextBox 64">
            <a:hlinkClick r:id="rId7" action="ppaction://hlinksldjump"/>
          </p:cNvPr>
          <p:cNvSpPr txBox="1"/>
          <p:nvPr/>
        </p:nvSpPr>
        <p:spPr>
          <a:xfrm>
            <a:off x="6496638" y="5783975"/>
            <a:ext cx="439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ctr"/>
            <a:r>
              <a:rPr lang="en-US" altLang="zh-CN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PART </a:t>
            </a:r>
            <a:r>
              <a:rPr lang="en-US" altLang="zh-CN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07     </a:t>
            </a:r>
            <a:r>
              <a:rPr lang="zh-CN" altLang="en-US" sz="2400" b="1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相关案例分析</a:t>
            </a:r>
            <a:endParaRPr lang="zh-CN" altLang="en-US" sz="2400" b="1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2000">
        <p14:flip dir="r"/>
      </p:transition>
    </mc:Choice>
    <mc:Fallback>
      <p:transition spd="slow" advTm="2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3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3" presetClass="entr" presetSubtype="32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3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2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2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3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3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8" presetID="2" presetClass="entr" presetSubtype="2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4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4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7" presetID="2" presetClass="entr" presetSubtype="2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4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5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6" presetID="2" presetClass="entr" presetSubtype="2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5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5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6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65" presetID="2" presetClass="entr" presetSubtype="2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6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6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7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74" presetID="2" presetClass="entr" presetSubtype="2" fill="hold" grpId="0" nodeType="after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7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7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/>
          <p:bldP spid="4" grpId="0"/>
          <p:bldP spid="5" grpId="0" animBg="1"/>
          <p:bldP spid="6" grpId="0" animBg="1"/>
          <p:bldP spid="8" grpId="0" animBg="1"/>
          <p:bldP spid="9" grpId="0"/>
          <p:bldP spid="11" grpId="0" animBg="1"/>
          <p:bldP spid="12" grpId="0"/>
          <p:bldP spid="14" grpId="0" animBg="1"/>
          <p:bldP spid="15" grpId="0"/>
          <p:bldP spid="13" grpId="0" animBg="1"/>
          <p:bldP spid="16" grpId="0"/>
          <p:bldP spid="17" grpId="0" animBg="1"/>
          <p:bldP spid="18" grpId="0"/>
          <p:bldP spid="19" grpId="0" animBg="1"/>
          <p:bldP spid="2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3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3" presetClass="entr" presetSubtype="32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3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7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6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6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6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7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74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/>
          <p:bldP spid="4" grpId="0"/>
          <p:bldP spid="5" grpId="0" animBg="1"/>
          <p:bldP spid="6" grpId="0" animBg="1"/>
          <p:bldP spid="8" grpId="0" animBg="1"/>
          <p:bldP spid="9" grpId="0"/>
          <p:bldP spid="11" grpId="0" animBg="1"/>
          <p:bldP spid="12" grpId="0"/>
          <p:bldP spid="14" grpId="0" animBg="1"/>
          <p:bldP spid="15" grpId="0"/>
          <p:bldP spid="13" grpId="0" animBg="1"/>
          <p:bldP spid="16" grpId="0"/>
          <p:bldP spid="17" grpId="0" animBg="1"/>
          <p:bldP spid="18" grpId="0"/>
          <p:bldP spid="19" grpId="0" animBg="1"/>
          <p:bldP spid="20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80"/>
          <p:cNvGrpSpPr/>
          <p:nvPr/>
        </p:nvGrpSpPr>
        <p:grpSpPr>
          <a:xfrm>
            <a:off x="1946003" y="1560130"/>
            <a:ext cx="2165060" cy="4575013"/>
            <a:chOff x="1518829" y="1246789"/>
            <a:chExt cx="1474916" cy="3116663"/>
          </a:xfrm>
        </p:grpSpPr>
        <p:grpSp>
          <p:nvGrpSpPr>
            <p:cNvPr id="13" name="Group 29"/>
            <p:cNvGrpSpPr/>
            <p:nvPr/>
          </p:nvGrpSpPr>
          <p:grpSpPr>
            <a:xfrm>
              <a:off x="1518829" y="1246789"/>
              <a:ext cx="1474916" cy="3116663"/>
              <a:chOff x="3189614" y="1562392"/>
              <a:chExt cx="1474916" cy="3116662"/>
            </a:xfrm>
            <a:effectLst/>
          </p:grpSpPr>
          <p:sp>
            <p:nvSpPr>
              <p:cNvPr id="18" name="Freeform 86"/>
              <p:cNvSpPr/>
              <p:nvPr/>
            </p:nvSpPr>
            <p:spPr>
              <a:xfrm>
                <a:off x="3205386" y="1579715"/>
                <a:ext cx="1459144" cy="3099339"/>
              </a:xfrm>
              <a:custGeom>
                <a:avLst/>
                <a:gdLst>
                  <a:gd name="connsiteX0" fmla="*/ 0 w 1459144"/>
                  <a:gd name="connsiteY0" fmla="*/ 176060 h 3099339"/>
                  <a:gd name="connsiteX1" fmla="*/ 51567 w 1459144"/>
                  <a:gd name="connsiteY1" fmla="*/ 51567 h 3099339"/>
                  <a:gd name="connsiteX2" fmla="*/ 176060 w 1459144"/>
                  <a:gd name="connsiteY2" fmla="*/ 0 h 3099339"/>
                  <a:gd name="connsiteX3" fmla="*/ 1283084 w 1459144"/>
                  <a:gd name="connsiteY3" fmla="*/ 0 h 3099339"/>
                  <a:gd name="connsiteX4" fmla="*/ 1407577 w 1459144"/>
                  <a:gd name="connsiteY4" fmla="*/ 51567 h 3099339"/>
                  <a:gd name="connsiteX5" fmla="*/ 1459144 w 1459144"/>
                  <a:gd name="connsiteY5" fmla="*/ 176060 h 3099339"/>
                  <a:gd name="connsiteX6" fmla="*/ 1459144 w 1459144"/>
                  <a:gd name="connsiteY6" fmla="*/ 2923279 h 3099339"/>
                  <a:gd name="connsiteX7" fmla="*/ 1407577 w 1459144"/>
                  <a:gd name="connsiteY7" fmla="*/ 3047772 h 3099339"/>
                  <a:gd name="connsiteX8" fmla="*/ 1283084 w 1459144"/>
                  <a:gd name="connsiteY8" fmla="*/ 3099339 h 3099339"/>
                  <a:gd name="connsiteX9" fmla="*/ 176060 w 1459144"/>
                  <a:gd name="connsiteY9" fmla="*/ 3099339 h 3099339"/>
                  <a:gd name="connsiteX10" fmla="*/ 51567 w 1459144"/>
                  <a:gd name="connsiteY10" fmla="*/ 3047772 h 3099339"/>
                  <a:gd name="connsiteX11" fmla="*/ 0 w 1459144"/>
                  <a:gd name="connsiteY11" fmla="*/ 2923279 h 3099339"/>
                  <a:gd name="connsiteX12" fmla="*/ 0 w 1459144"/>
                  <a:gd name="connsiteY12" fmla="*/ 176060 h 309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59144" h="3099339">
                    <a:moveTo>
                      <a:pt x="0" y="176060"/>
                    </a:moveTo>
                    <a:cubicBezTo>
                      <a:pt x="0" y="129366"/>
                      <a:pt x="18549" y="84584"/>
                      <a:pt x="51567" y="51567"/>
                    </a:cubicBezTo>
                    <a:cubicBezTo>
                      <a:pt x="84585" y="18549"/>
                      <a:pt x="129366" y="0"/>
                      <a:pt x="176060" y="0"/>
                    </a:cubicBezTo>
                    <a:lnTo>
                      <a:pt x="1283084" y="0"/>
                    </a:lnTo>
                    <a:cubicBezTo>
                      <a:pt x="1329778" y="0"/>
                      <a:pt x="1374560" y="18549"/>
                      <a:pt x="1407577" y="51567"/>
                    </a:cubicBezTo>
                    <a:cubicBezTo>
                      <a:pt x="1440595" y="84585"/>
                      <a:pt x="1459144" y="129366"/>
                      <a:pt x="1459144" y="176060"/>
                    </a:cubicBezTo>
                    <a:lnTo>
                      <a:pt x="1459144" y="2923279"/>
                    </a:lnTo>
                    <a:cubicBezTo>
                      <a:pt x="1459144" y="2969973"/>
                      <a:pt x="1440595" y="3014755"/>
                      <a:pt x="1407577" y="3047772"/>
                    </a:cubicBezTo>
                    <a:cubicBezTo>
                      <a:pt x="1374559" y="3080790"/>
                      <a:pt x="1329778" y="3099339"/>
                      <a:pt x="1283084" y="3099339"/>
                    </a:cubicBezTo>
                    <a:lnTo>
                      <a:pt x="176060" y="3099339"/>
                    </a:lnTo>
                    <a:cubicBezTo>
                      <a:pt x="129366" y="3099339"/>
                      <a:pt x="84584" y="3080790"/>
                      <a:pt x="51567" y="3047772"/>
                    </a:cubicBezTo>
                    <a:cubicBezTo>
                      <a:pt x="18549" y="3014754"/>
                      <a:pt x="0" y="2969973"/>
                      <a:pt x="0" y="2923279"/>
                    </a:cubicBezTo>
                    <a:lnTo>
                      <a:pt x="0" y="17606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latin typeface="思源黑体 CN Normal" panose="020B0400000000000000" pitchFamily="34" charset="-122"/>
                </a:endParaRPr>
              </a:p>
            </p:txBody>
          </p:sp>
          <p:grpSp>
            <p:nvGrpSpPr>
              <p:cNvPr id="19" name="Group 20"/>
              <p:cNvGrpSpPr/>
              <p:nvPr/>
            </p:nvGrpSpPr>
            <p:grpSpPr>
              <a:xfrm>
                <a:off x="3189614" y="1991493"/>
                <a:ext cx="23662" cy="645898"/>
                <a:chOff x="3392428" y="1951545"/>
                <a:chExt cx="27432" cy="735419"/>
              </a:xfrm>
            </p:grpSpPr>
            <p:sp>
              <p:nvSpPr>
                <p:cNvPr id="25" name="Rectangle 108"/>
                <p:cNvSpPr/>
                <p:nvPr/>
              </p:nvSpPr>
              <p:spPr>
                <a:xfrm>
                  <a:off x="3392428" y="1951545"/>
                  <a:ext cx="18288" cy="172821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555" dirty="0">
                    <a:latin typeface="思源黑体 CN Normal" panose="020B0400000000000000" pitchFamily="34" charset="-122"/>
                  </a:endParaRPr>
                </a:p>
              </p:txBody>
            </p:sp>
            <p:sp>
              <p:nvSpPr>
                <p:cNvPr id="26" name="Rectangle 117"/>
                <p:cNvSpPr/>
                <p:nvPr/>
              </p:nvSpPr>
              <p:spPr>
                <a:xfrm>
                  <a:off x="3401572" y="2289545"/>
                  <a:ext cx="18288" cy="11887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555" dirty="0">
                    <a:latin typeface="思源黑体 CN Normal" panose="020B0400000000000000" pitchFamily="34" charset="-122"/>
                  </a:endParaRPr>
                </a:p>
              </p:txBody>
            </p:sp>
            <p:sp>
              <p:nvSpPr>
                <p:cNvPr id="27" name="Rectangle 118"/>
                <p:cNvSpPr/>
                <p:nvPr/>
              </p:nvSpPr>
              <p:spPr>
                <a:xfrm>
                  <a:off x="3401572" y="2568092"/>
                  <a:ext cx="18288" cy="11887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555" dirty="0">
                    <a:latin typeface="思源黑体 CN Normal" panose="020B0400000000000000" pitchFamily="34" charset="-122"/>
                  </a:endParaRPr>
                </a:p>
              </p:txBody>
            </p:sp>
          </p:grpSp>
          <p:sp>
            <p:nvSpPr>
              <p:cNvPr id="20" name="Freeform 93"/>
              <p:cNvSpPr/>
              <p:nvPr/>
            </p:nvSpPr>
            <p:spPr>
              <a:xfrm>
                <a:off x="3806686" y="4332856"/>
                <a:ext cx="256543" cy="261216"/>
              </a:xfrm>
              <a:custGeom>
                <a:avLst/>
                <a:gdLst>
                  <a:gd name="connsiteX0" fmla="*/ 0 w 256543"/>
                  <a:gd name="connsiteY0" fmla="*/ 130608 h 261216"/>
                  <a:gd name="connsiteX1" fmla="*/ 36755 w 256543"/>
                  <a:gd name="connsiteY1" fmla="*/ 39091 h 261216"/>
                  <a:gd name="connsiteX2" fmla="*/ 128272 w 256543"/>
                  <a:gd name="connsiteY2" fmla="*/ 0 h 261216"/>
                  <a:gd name="connsiteX3" fmla="*/ 219789 w 256543"/>
                  <a:gd name="connsiteY3" fmla="*/ 39091 h 261216"/>
                  <a:gd name="connsiteX4" fmla="*/ 256544 w 256543"/>
                  <a:gd name="connsiteY4" fmla="*/ 130608 h 261216"/>
                  <a:gd name="connsiteX5" fmla="*/ 219789 w 256543"/>
                  <a:gd name="connsiteY5" fmla="*/ 222125 h 261216"/>
                  <a:gd name="connsiteX6" fmla="*/ 128272 w 256543"/>
                  <a:gd name="connsiteY6" fmla="*/ 261216 h 261216"/>
                  <a:gd name="connsiteX7" fmla="*/ 36755 w 256543"/>
                  <a:gd name="connsiteY7" fmla="*/ 222125 h 261216"/>
                  <a:gd name="connsiteX8" fmla="*/ 0 w 256543"/>
                  <a:gd name="connsiteY8" fmla="*/ 130608 h 26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6543" h="261216">
                    <a:moveTo>
                      <a:pt x="0" y="130608"/>
                    </a:moveTo>
                    <a:cubicBezTo>
                      <a:pt x="0" y="96377"/>
                      <a:pt x="13199" y="63514"/>
                      <a:pt x="36755" y="39091"/>
                    </a:cubicBezTo>
                    <a:cubicBezTo>
                      <a:pt x="60874" y="14086"/>
                      <a:pt x="93851" y="0"/>
                      <a:pt x="128272" y="0"/>
                    </a:cubicBezTo>
                    <a:cubicBezTo>
                      <a:pt x="162693" y="0"/>
                      <a:pt x="195670" y="14086"/>
                      <a:pt x="219789" y="39091"/>
                    </a:cubicBezTo>
                    <a:cubicBezTo>
                      <a:pt x="243346" y="63514"/>
                      <a:pt x="256544" y="96377"/>
                      <a:pt x="256544" y="130608"/>
                    </a:cubicBezTo>
                    <a:cubicBezTo>
                      <a:pt x="256544" y="164839"/>
                      <a:pt x="243345" y="197702"/>
                      <a:pt x="219789" y="222125"/>
                    </a:cubicBezTo>
                    <a:cubicBezTo>
                      <a:pt x="195670" y="247130"/>
                      <a:pt x="162693" y="261216"/>
                      <a:pt x="128272" y="261216"/>
                    </a:cubicBezTo>
                    <a:cubicBezTo>
                      <a:pt x="93851" y="261216"/>
                      <a:pt x="60874" y="247130"/>
                      <a:pt x="36755" y="222125"/>
                    </a:cubicBezTo>
                    <a:cubicBezTo>
                      <a:pt x="13198" y="197702"/>
                      <a:pt x="0" y="164839"/>
                      <a:pt x="0" y="130608"/>
                    </a:cubicBez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latin typeface="思源黑体 CN Normal" panose="020B0400000000000000" pitchFamily="34" charset="-122"/>
                </a:endParaRPr>
              </a:p>
            </p:txBody>
          </p:sp>
          <p:sp>
            <p:nvSpPr>
              <p:cNvPr id="21" name="Freeform 96"/>
              <p:cNvSpPr/>
              <p:nvPr/>
            </p:nvSpPr>
            <p:spPr>
              <a:xfrm>
                <a:off x="3306742" y="1997538"/>
                <a:ext cx="1256433" cy="2276759"/>
              </a:xfrm>
              <a:custGeom>
                <a:avLst/>
                <a:gdLst>
                  <a:gd name="connsiteX0" fmla="*/ 0 w 1256433"/>
                  <a:gd name="connsiteY0" fmla="*/ 0 h 2276759"/>
                  <a:gd name="connsiteX1" fmla="*/ 1256433 w 1256433"/>
                  <a:gd name="connsiteY1" fmla="*/ 0 h 2276759"/>
                  <a:gd name="connsiteX2" fmla="*/ 1256433 w 1256433"/>
                  <a:gd name="connsiteY2" fmla="*/ 2276759 h 2276759"/>
                  <a:gd name="connsiteX3" fmla="*/ 0 w 1256433"/>
                  <a:gd name="connsiteY3" fmla="*/ 2276759 h 2276759"/>
                  <a:gd name="connsiteX4" fmla="*/ 0 w 1256433"/>
                  <a:gd name="connsiteY4" fmla="*/ 0 h 22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6433" h="2276759">
                    <a:moveTo>
                      <a:pt x="0" y="0"/>
                    </a:moveTo>
                    <a:lnTo>
                      <a:pt x="1256433" y="0"/>
                    </a:lnTo>
                    <a:lnTo>
                      <a:pt x="1256433" y="2276759"/>
                    </a:lnTo>
                    <a:lnTo>
                      <a:pt x="0" y="22767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latin typeface="思源黑体 CN Normal" panose="020B0400000000000000" pitchFamily="34" charset="-122"/>
                </a:endParaRPr>
              </a:p>
            </p:txBody>
          </p:sp>
          <p:sp>
            <p:nvSpPr>
              <p:cNvPr id="22" name="Freeform 99"/>
              <p:cNvSpPr/>
              <p:nvPr/>
            </p:nvSpPr>
            <p:spPr>
              <a:xfrm>
                <a:off x="3796931" y="1824436"/>
                <a:ext cx="276054" cy="32124"/>
              </a:xfrm>
              <a:custGeom>
                <a:avLst/>
                <a:gdLst>
                  <a:gd name="connsiteX0" fmla="*/ 0 w 276054"/>
                  <a:gd name="connsiteY0" fmla="*/ 16062 h 32124"/>
                  <a:gd name="connsiteX1" fmla="*/ 4704 w 276054"/>
                  <a:gd name="connsiteY1" fmla="*/ 4704 h 32124"/>
                  <a:gd name="connsiteX2" fmla="*/ 16062 w 276054"/>
                  <a:gd name="connsiteY2" fmla="*/ 0 h 32124"/>
                  <a:gd name="connsiteX3" fmla="*/ 259992 w 276054"/>
                  <a:gd name="connsiteY3" fmla="*/ 0 h 32124"/>
                  <a:gd name="connsiteX4" fmla="*/ 271350 w 276054"/>
                  <a:gd name="connsiteY4" fmla="*/ 4704 h 32124"/>
                  <a:gd name="connsiteX5" fmla="*/ 276054 w 276054"/>
                  <a:gd name="connsiteY5" fmla="*/ 16062 h 32124"/>
                  <a:gd name="connsiteX6" fmla="*/ 276054 w 276054"/>
                  <a:gd name="connsiteY6" fmla="*/ 16062 h 32124"/>
                  <a:gd name="connsiteX7" fmla="*/ 271350 w 276054"/>
                  <a:gd name="connsiteY7" fmla="*/ 27420 h 32124"/>
                  <a:gd name="connsiteX8" fmla="*/ 259992 w 276054"/>
                  <a:gd name="connsiteY8" fmla="*/ 32124 h 32124"/>
                  <a:gd name="connsiteX9" fmla="*/ 16062 w 276054"/>
                  <a:gd name="connsiteY9" fmla="*/ 32124 h 32124"/>
                  <a:gd name="connsiteX10" fmla="*/ 4704 w 276054"/>
                  <a:gd name="connsiteY10" fmla="*/ 27420 h 32124"/>
                  <a:gd name="connsiteX11" fmla="*/ 0 w 276054"/>
                  <a:gd name="connsiteY11" fmla="*/ 16062 h 32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6054" h="32124">
                    <a:moveTo>
                      <a:pt x="0" y="16062"/>
                    </a:moveTo>
                    <a:cubicBezTo>
                      <a:pt x="0" y="11802"/>
                      <a:pt x="1692" y="7717"/>
                      <a:pt x="4704" y="4704"/>
                    </a:cubicBezTo>
                    <a:cubicBezTo>
                      <a:pt x="7716" y="1692"/>
                      <a:pt x="11802" y="0"/>
                      <a:pt x="16062" y="0"/>
                    </a:cubicBezTo>
                    <a:lnTo>
                      <a:pt x="259992" y="0"/>
                    </a:lnTo>
                    <a:cubicBezTo>
                      <a:pt x="264252" y="0"/>
                      <a:pt x="268337" y="1692"/>
                      <a:pt x="271350" y="4704"/>
                    </a:cubicBezTo>
                    <a:cubicBezTo>
                      <a:pt x="274362" y="7716"/>
                      <a:pt x="276054" y="11802"/>
                      <a:pt x="276054" y="16062"/>
                    </a:cubicBezTo>
                    <a:lnTo>
                      <a:pt x="276054" y="16062"/>
                    </a:lnTo>
                    <a:cubicBezTo>
                      <a:pt x="276054" y="20322"/>
                      <a:pt x="274362" y="24407"/>
                      <a:pt x="271350" y="27420"/>
                    </a:cubicBezTo>
                    <a:cubicBezTo>
                      <a:pt x="268338" y="30432"/>
                      <a:pt x="264252" y="32124"/>
                      <a:pt x="259992" y="32124"/>
                    </a:cubicBezTo>
                    <a:lnTo>
                      <a:pt x="16062" y="32124"/>
                    </a:lnTo>
                    <a:cubicBezTo>
                      <a:pt x="11802" y="32124"/>
                      <a:pt x="7717" y="30432"/>
                      <a:pt x="4704" y="27420"/>
                    </a:cubicBezTo>
                    <a:cubicBezTo>
                      <a:pt x="1692" y="24408"/>
                      <a:pt x="0" y="20322"/>
                      <a:pt x="0" y="1606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latin typeface="思源黑体 CN Normal" panose="020B0400000000000000" pitchFamily="34" charset="-122"/>
                </a:endParaRPr>
              </a:p>
            </p:txBody>
          </p:sp>
          <p:sp>
            <p:nvSpPr>
              <p:cNvPr id="23" name="Freeform 103"/>
              <p:cNvSpPr/>
              <p:nvPr/>
            </p:nvSpPr>
            <p:spPr>
              <a:xfrm>
                <a:off x="3911556" y="1704426"/>
                <a:ext cx="46804" cy="47657"/>
              </a:xfrm>
              <a:custGeom>
                <a:avLst/>
                <a:gdLst>
                  <a:gd name="connsiteX0" fmla="*/ 0 w 46804"/>
                  <a:gd name="connsiteY0" fmla="*/ 23829 h 47657"/>
                  <a:gd name="connsiteX1" fmla="*/ 6705 w 46804"/>
                  <a:gd name="connsiteY1" fmla="*/ 7132 h 47657"/>
                  <a:gd name="connsiteX2" fmla="*/ 23402 w 46804"/>
                  <a:gd name="connsiteY2" fmla="*/ 0 h 47657"/>
                  <a:gd name="connsiteX3" fmla="*/ 40099 w 46804"/>
                  <a:gd name="connsiteY3" fmla="*/ 7132 h 47657"/>
                  <a:gd name="connsiteX4" fmla="*/ 46804 w 46804"/>
                  <a:gd name="connsiteY4" fmla="*/ 23829 h 47657"/>
                  <a:gd name="connsiteX5" fmla="*/ 40099 w 46804"/>
                  <a:gd name="connsiteY5" fmla="*/ 40526 h 47657"/>
                  <a:gd name="connsiteX6" fmla="*/ 23402 w 46804"/>
                  <a:gd name="connsiteY6" fmla="*/ 47658 h 47657"/>
                  <a:gd name="connsiteX7" fmla="*/ 6705 w 46804"/>
                  <a:gd name="connsiteY7" fmla="*/ 40526 h 47657"/>
                  <a:gd name="connsiteX8" fmla="*/ 0 w 46804"/>
                  <a:gd name="connsiteY8" fmla="*/ 23829 h 4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804" h="47657">
                    <a:moveTo>
                      <a:pt x="0" y="23829"/>
                    </a:moveTo>
                    <a:cubicBezTo>
                      <a:pt x="0" y="17584"/>
                      <a:pt x="2408" y="11588"/>
                      <a:pt x="6705" y="7132"/>
                    </a:cubicBezTo>
                    <a:cubicBezTo>
                      <a:pt x="11105" y="2570"/>
                      <a:pt x="17122" y="0"/>
                      <a:pt x="23402" y="0"/>
                    </a:cubicBezTo>
                    <a:cubicBezTo>
                      <a:pt x="29682" y="0"/>
                      <a:pt x="35698" y="2570"/>
                      <a:pt x="40099" y="7132"/>
                    </a:cubicBezTo>
                    <a:cubicBezTo>
                      <a:pt x="44397" y="11588"/>
                      <a:pt x="46804" y="17583"/>
                      <a:pt x="46804" y="23829"/>
                    </a:cubicBezTo>
                    <a:cubicBezTo>
                      <a:pt x="46804" y="30074"/>
                      <a:pt x="44396" y="36070"/>
                      <a:pt x="40099" y="40526"/>
                    </a:cubicBezTo>
                    <a:cubicBezTo>
                      <a:pt x="35699" y="45088"/>
                      <a:pt x="29682" y="47658"/>
                      <a:pt x="23402" y="47658"/>
                    </a:cubicBezTo>
                    <a:cubicBezTo>
                      <a:pt x="17122" y="47658"/>
                      <a:pt x="11106" y="45088"/>
                      <a:pt x="6705" y="40526"/>
                    </a:cubicBezTo>
                    <a:cubicBezTo>
                      <a:pt x="2407" y="36070"/>
                      <a:pt x="0" y="30075"/>
                      <a:pt x="0" y="238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latin typeface="思源黑体 CN Normal" panose="020B0400000000000000" pitchFamily="34" charset="-122"/>
                </a:endParaRPr>
              </a:p>
            </p:txBody>
          </p:sp>
          <p:sp>
            <p:nvSpPr>
              <p:cNvPr id="24" name="Freeform 104"/>
              <p:cNvSpPr/>
              <p:nvPr/>
            </p:nvSpPr>
            <p:spPr>
              <a:xfrm>
                <a:off x="4293042" y="1562392"/>
                <a:ext cx="198758" cy="40154"/>
              </a:xfrm>
              <a:custGeom>
                <a:avLst/>
                <a:gdLst>
                  <a:gd name="connsiteX0" fmla="*/ 0 w 198758"/>
                  <a:gd name="connsiteY0" fmla="*/ 0 h 40154"/>
                  <a:gd name="connsiteX1" fmla="*/ 198758 w 198758"/>
                  <a:gd name="connsiteY1" fmla="*/ 0 h 40154"/>
                  <a:gd name="connsiteX2" fmla="*/ 198758 w 198758"/>
                  <a:gd name="connsiteY2" fmla="*/ 40154 h 40154"/>
                  <a:gd name="connsiteX3" fmla="*/ 0 w 198758"/>
                  <a:gd name="connsiteY3" fmla="*/ 40154 h 40154"/>
                  <a:gd name="connsiteX4" fmla="*/ 0 w 198758"/>
                  <a:gd name="connsiteY4" fmla="*/ 0 h 40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758" h="40154">
                    <a:moveTo>
                      <a:pt x="0" y="0"/>
                    </a:moveTo>
                    <a:lnTo>
                      <a:pt x="198758" y="0"/>
                    </a:lnTo>
                    <a:lnTo>
                      <a:pt x="198758" y="40154"/>
                    </a:lnTo>
                    <a:lnTo>
                      <a:pt x="0" y="401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latin typeface="思源黑体 CN Normal" panose="020B0400000000000000" pitchFamily="34" charset="-122"/>
                </a:endParaRPr>
              </a:p>
            </p:txBody>
          </p:sp>
        </p:grpSp>
        <p:sp>
          <p:nvSpPr>
            <p:cNvPr id="14" name="Rectangle 82"/>
            <p:cNvSpPr/>
            <p:nvPr/>
          </p:nvSpPr>
          <p:spPr>
            <a:xfrm>
              <a:off x="1635957" y="1682239"/>
              <a:ext cx="1256433" cy="2188563"/>
            </a:xfrm>
            <a:prstGeom prst="rect">
              <a:avLst/>
            </a:prstGeom>
            <a:blipFill dpi="0" rotWithShape="1"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b="1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59"/>
          <p:cNvSpPr txBox="1">
            <a:spLocks noChangeArrowheads="1"/>
          </p:cNvSpPr>
          <p:nvPr/>
        </p:nvSpPr>
        <p:spPr bwMode="auto">
          <a:xfrm flipH="1">
            <a:off x="6078902" y="1460198"/>
            <a:ext cx="2625072" cy="400101"/>
          </a:xfrm>
          <a:prstGeom prst="rect">
            <a:avLst/>
          </a:prstGeom>
          <a:noFill/>
          <a:ln>
            <a:noFill/>
          </a:ln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 b="1" dirty="0" smtClean="0">
                <a:solidFill>
                  <a:srgbClr val="41CBC6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联系</a:t>
            </a:r>
            <a:r>
              <a:rPr lang="zh-CN" altLang="en-US" sz="2000" b="1" dirty="0">
                <a:solidFill>
                  <a:srgbClr val="41CBC6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方式</a:t>
            </a:r>
            <a:endParaRPr lang="en-US" altLang="ko-KR" sz="2000" kern="0" dirty="0">
              <a:solidFill>
                <a:srgbClr val="41CBC6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6078902" y="1860299"/>
            <a:ext cx="4843413" cy="156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固话：</a:t>
            </a:r>
            <a:r>
              <a:rPr lang="en-US" altLang="zh-CN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0519-81191977 </a:t>
            </a:r>
            <a:endParaRPr lang="en-US" altLang="zh-CN" sz="1400" dirty="0" smtClean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手机：</a:t>
            </a:r>
            <a:r>
              <a:rPr lang="en-US" altLang="zh-CN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15722772288</a:t>
            </a:r>
            <a:endParaRPr lang="en-US" altLang="zh-CN" sz="1400" dirty="0" smtClean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邮箱：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wangdong@ixiaowen.net               </a:t>
            </a:r>
            <a:endParaRPr lang="en-US" altLang="zh-CN" sz="1400" dirty="0" smtClean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网址：</a:t>
            </a:r>
            <a:r>
              <a:rPr lang="en-US" altLang="zh-CN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  <a:hlinkClick r:id="rId2"/>
              </a:rPr>
              <a:t>www.ixiaowen.net</a:t>
            </a:r>
            <a:endParaRPr lang="en-US" altLang="zh-CN" sz="1400" dirty="0" smtClean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地址：江苏省常州市常武南路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588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号武进高</a:t>
            </a: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新区</a:t>
            </a:r>
            <a:endParaRPr lang="en-US" altLang="zh-CN" sz="1400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  <a:p>
            <a:pPr lvl="1">
              <a:lnSpc>
                <a:spcPct val="114000"/>
              </a:lnSpc>
            </a:pPr>
            <a:r>
              <a:rPr lang="zh-CN" altLang="en-US" sz="1400" dirty="0" smtClean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常州</a:t>
            </a:r>
            <a:r>
              <a:rPr lang="zh-CN" altLang="en-US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天安数码城</a:t>
            </a:r>
            <a:r>
              <a:rPr lang="en-US" altLang="zh-CN" sz="1400" dirty="0">
                <a:solidFill>
                  <a:srgbClr val="40404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rPr>
              <a:t>B2座705-706</a:t>
            </a:r>
            <a:endParaRPr lang="en-US" altLang="zh-CN" sz="1400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34" name="TextBox 59"/>
          <p:cNvSpPr txBox="1">
            <a:spLocks noChangeArrowheads="1"/>
          </p:cNvSpPr>
          <p:nvPr/>
        </p:nvSpPr>
        <p:spPr bwMode="auto">
          <a:xfrm flipH="1">
            <a:off x="6078902" y="3510399"/>
            <a:ext cx="2625072" cy="400101"/>
          </a:xfrm>
          <a:prstGeom prst="rect">
            <a:avLst/>
          </a:prstGeom>
          <a:noFill/>
          <a:ln>
            <a:noFill/>
          </a:ln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 b="1" dirty="0" smtClean="0">
                <a:solidFill>
                  <a:srgbClr val="4A9CC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地图</a:t>
            </a:r>
            <a:endParaRPr lang="en-US" altLang="ko-KR" sz="2000" kern="0" dirty="0">
              <a:solidFill>
                <a:srgbClr val="4A9CCB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36" name="矩形 3"/>
          <p:cNvSpPr>
            <a:spLocks noChangeArrowheads="1"/>
          </p:cNvSpPr>
          <p:nvPr/>
        </p:nvSpPr>
        <p:spPr bwMode="auto">
          <a:xfrm>
            <a:off x="1073958" y="224898"/>
            <a:ext cx="1814830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联系小文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7" name="文本框 37"/>
          <p:cNvSpPr txBox="1"/>
          <p:nvPr/>
        </p:nvSpPr>
        <p:spPr>
          <a:xfrm>
            <a:off x="1073958" y="759817"/>
            <a:ext cx="2308007" cy="33854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CONTACT</a:t>
            </a:r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8" name="任意多边形 4"/>
          <p:cNvSpPr/>
          <p:nvPr/>
        </p:nvSpPr>
        <p:spPr>
          <a:xfrm flipH="1">
            <a:off x="274490" y="423071"/>
            <a:ext cx="496568" cy="557564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39" name="任意多边形 5"/>
          <p:cNvSpPr/>
          <p:nvPr/>
        </p:nvSpPr>
        <p:spPr>
          <a:xfrm flipH="1">
            <a:off x="425940" y="300119"/>
            <a:ext cx="496568" cy="44384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515" y="3984162"/>
            <a:ext cx="3679488" cy="2473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2000">
        <p14:warp dir="in"/>
      </p:transition>
    </mc:Choice>
    <mc:Fallback>
      <p:transition spd="slow" advTm="2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5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accel="5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" presetClass="entr" presetSubtype="2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75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  <p:bldP spid="29" grpId="0"/>
          <p:bldP spid="3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accel="5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" presetClass="entr" presetSubtype="2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75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  <p:bldP spid="29" grpId="0"/>
          <p:bldP spid="34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任意多边形 18"/>
          <p:cNvSpPr/>
          <p:nvPr/>
        </p:nvSpPr>
        <p:spPr>
          <a:xfrm>
            <a:off x="5046816" y="2068863"/>
            <a:ext cx="3506539" cy="2069635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72" name="任意多边形 22"/>
          <p:cNvSpPr/>
          <p:nvPr/>
        </p:nvSpPr>
        <p:spPr>
          <a:xfrm>
            <a:off x="7200796" y="1604209"/>
            <a:ext cx="2253807" cy="140346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3709736" y="4511594"/>
            <a:ext cx="506128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500" spc="150" dirty="0" smtClean="0">
                <a:solidFill>
                  <a:schemeClr val="bg2">
                    <a:lumMod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[</a:t>
            </a:r>
            <a:r>
              <a:rPr lang="zh-CN" altLang="en-US" sz="1500" spc="150" dirty="0">
                <a:solidFill>
                  <a:schemeClr val="bg2">
                    <a:lumMod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致力于用</a:t>
            </a:r>
            <a:r>
              <a:rPr lang="en-US" altLang="zh-CN" sz="1500" spc="150" dirty="0">
                <a:solidFill>
                  <a:schemeClr val="bg2">
                    <a:lumMod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AI</a:t>
            </a:r>
            <a:r>
              <a:rPr lang="zh-CN" altLang="en-US" sz="1500" spc="150" dirty="0">
                <a:solidFill>
                  <a:schemeClr val="bg2">
                    <a:lumMod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技术解放劳动力</a:t>
            </a:r>
            <a:r>
              <a:rPr lang="en-US" altLang="zh-CN" sz="1500" spc="150" dirty="0" smtClean="0">
                <a:solidFill>
                  <a:schemeClr val="bg2">
                    <a:lumMod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]</a:t>
            </a:r>
            <a:endParaRPr lang="en-US" altLang="zh-CN" sz="1500" spc="150" dirty="0">
              <a:solidFill>
                <a:schemeClr val="bg2">
                  <a:lumMod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672" y="2397928"/>
            <a:ext cx="5333607" cy="13759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2000">
        <p14:glitter pattern="hexagon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alphaModFix amt="4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157004" y="3746549"/>
            <a:ext cx="3877985" cy="830997"/>
          </a:xfrm>
          <a:prstGeom prst="rect">
            <a:avLst/>
          </a:prstGeom>
          <a:noFill/>
        </p:spPr>
        <p:txBody>
          <a:bodyPr vert="horz" wrap="none" rtlCol="0" anchor="ctr">
            <a:spAutoFit/>
          </a:bodyPr>
          <a:lstStyle/>
          <a:p>
            <a:pPr algn="ctr"/>
            <a:r>
              <a:rPr lang="zh-CN" altLang="en-US" sz="4800" b="1" dirty="0" smtClean="0">
                <a:solidFill>
                  <a:srgbClr val="4B73A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charset="-122"/>
              </a:rPr>
              <a:t>小文智能简介</a:t>
            </a:r>
            <a:endParaRPr lang="zh-CN" altLang="en-US" sz="4800" b="1" dirty="0">
              <a:solidFill>
                <a:srgbClr val="4B73A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微软雅黑" panose="020B0503020204020204" charset="-122"/>
            </a:endParaRPr>
          </a:p>
        </p:txBody>
      </p:sp>
      <p:grpSp>
        <p:nvGrpSpPr>
          <p:cNvPr id="4" name="组合 7"/>
          <p:cNvGrpSpPr/>
          <p:nvPr/>
        </p:nvGrpSpPr>
        <p:grpSpPr>
          <a:xfrm>
            <a:off x="4831575" y="1475091"/>
            <a:ext cx="2528850" cy="1883763"/>
            <a:chOff x="2757770" y="2305806"/>
            <a:chExt cx="2528850" cy="1883763"/>
          </a:xfrm>
        </p:grpSpPr>
        <p:sp>
          <p:nvSpPr>
            <p:cNvPr id="5" name="TextBox 59"/>
            <p:cNvSpPr txBox="1">
              <a:spLocks noChangeArrowheads="1"/>
            </p:cNvSpPr>
            <p:nvPr/>
          </p:nvSpPr>
          <p:spPr bwMode="auto">
            <a:xfrm flipH="1">
              <a:off x="2850809" y="2305806"/>
              <a:ext cx="2435811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>
                <a:defRPr/>
              </a:pPr>
              <a:r>
                <a:rPr lang="en-US" altLang="zh-CN" sz="11500" kern="0" dirty="0">
                  <a:solidFill>
                    <a:srgbClr val="4B73A8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01</a:t>
              </a:r>
              <a:endParaRPr lang="en-US" altLang="ko-KR" sz="8800" kern="0" dirty="0">
                <a:solidFill>
                  <a:srgbClr val="4B73A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2787950" y="3646240"/>
              <a:ext cx="2468490" cy="32768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9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A538C"/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757770" y="3801706"/>
              <a:ext cx="2498670" cy="387863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A538C"/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8" name="任意多边形 38"/>
          <p:cNvSpPr/>
          <p:nvPr/>
        </p:nvSpPr>
        <p:spPr>
          <a:xfrm>
            <a:off x="5126922" y="1292943"/>
            <a:ext cx="1954610" cy="1113172"/>
          </a:xfrm>
          <a:custGeom>
            <a:avLst/>
            <a:gdLst>
              <a:gd name="connsiteX0" fmla="*/ 0 w 1845118"/>
              <a:gd name="connsiteY0" fmla="*/ 0 h 1113172"/>
              <a:gd name="connsiteX1" fmla="*/ 1845118 w 1845118"/>
              <a:gd name="connsiteY1" fmla="*/ 0 h 1113172"/>
              <a:gd name="connsiteX2" fmla="*/ 1845118 w 1845118"/>
              <a:gd name="connsiteY2" fmla="*/ 1113172 h 1113172"/>
              <a:gd name="connsiteX3" fmla="*/ 1054278 w 1845118"/>
              <a:gd name="connsiteY3" fmla="*/ 1113172 h 1113172"/>
              <a:gd name="connsiteX4" fmla="*/ 1054278 w 1845118"/>
              <a:gd name="connsiteY4" fmla="*/ 539460 h 1113172"/>
              <a:gd name="connsiteX5" fmla="*/ 0 w 1845118"/>
              <a:gd name="connsiteY5" fmla="*/ 539460 h 1113172"/>
              <a:gd name="connsiteX0-1" fmla="*/ 1054278 w 1845118"/>
              <a:gd name="connsiteY0-2" fmla="*/ 539460 h 1113172"/>
              <a:gd name="connsiteX1-3" fmla="*/ 0 w 1845118"/>
              <a:gd name="connsiteY1-4" fmla="*/ 539460 h 1113172"/>
              <a:gd name="connsiteX2-5" fmla="*/ 0 w 1845118"/>
              <a:gd name="connsiteY2-6" fmla="*/ 0 h 1113172"/>
              <a:gd name="connsiteX3-7" fmla="*/ 1845118 w 1845118"/>
              <a:gd name="connsiteY3-8" fmla="*/ 0 h 1113172"/>
              <a:gd name="connsiteX4-9" fmla="*/ 1845118 w 1845118"/>
              <a:gd name="connsiteY4-10" fmla="*/ 1113172 h 1113172"/>
              <a:gd name="connsiteX5-11" fmla="*/ 1054278 w 1845118"/>
              <a:gd name="connsiteY5-12" fmla="*/ 1113172 h 1113172"/>
              <a:gd name="connsiteX6" fmla="*/ 1145718 w 1845118"/>
              <a:gd name="connsiteY6" fmla="*/ 630900 h 1113172"/>
              <a:gd name="connsiteX0-13" fmla="*/ 1054278 w 1845118"/>
              <a:gd name="connsiteY0-14" fmla="*/ 539460 h 1113172"/>
              <a:gd name="connsiteX1-15" fmla="*/ 0 w 1845118"/>
              <a:gd name="connsiteY1-16" fmla="*/ 539460 h 1113172"/>
              <a:gd name="connsiteX2-17" fmla="*/ 0 w 1845118"/>
              <a:gd name="connsiteY2-18" fmla="*/ 0 h 1113172"/>
              <a:gd name="connsiteX3-19" fmla="*/ 1845118 w 1845118"/>
              <a:gd name="connsiteY3-20" fmla="*/ 0 h 1113172"/>
              <a:gd name="connsiteX4-21" fmla="*/ 1845118 w 1845118"/>
              <a:gd name="connsiteY4-22" fmla="*/ 1113172 h 1113172"/>
              <a:gd name="connsiteX5-23" fmla="*/ 1054278 w 1845118"/>
              <a:gd name="connsiteY5-24" fmla="*/ 1113172 h 1113172"/>
              <a:gd name="connsiteX0-25" fmla="*/ 0 w 1845118"/>
              <a:gd name="connsiteY0-26" fmla="*/ 539460 h 1113172"/>
              <a:gd name="connsiteX1-27" fmla="*/ 0 w 1845118"/>
              <a:gd name="connsiteY1-28" fmla="*/ 0 h 1113172"/>
              <a:gd name="connsiteX2-29" fmla="*/ 1845118 w 1845118"/>
              <a:gd name="connsiteY2-30" fmla="*/ 0 h 1113172"/>
              <a:gd name="connsiteX3-31" fmla="*/ 1845118 w 1845118"/>
              <a:gd name="connsiteY3-32" fmla="*/ 1113172 h 1113172"/>
              <a:gd name="connsiteX4-33" fmla="*/ 1054278 w 1845118"/>
              <a:gd name="connsiteY4-34" fmla="*/ 1113172 h 1113172"/>
              <a:gd name="connsiteX0-35" fmla="*/ 0 w 1845118"/>
              <a:gd name="connsiteY0-36" fmla="*/ 539460 h 1113172"/>
              <a:gd name="connsiteX1-37" fmla="*/ 0 w 1845118"/>
              <a:gd name="connsiteY1-38" fmla="*/ 0 h 1113172"/>
              <a:gd name="connsiteX2-39" fmla="*/ 1845118 w 1845118"/>
              <a:gd name="connsiteY2-40" fmla="*/ 0 h 1113172"/>
              <a:gd name="connsiteX3-41" fmla="*/ 1845118 w 1845118"/>
              <a:gd name="connsiteY3-42" fmla="*/ 1113172 h 11131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845118" h="1113172">
                <a:moveTo>
                  <a:pt x="0" y="539460"/>
                </a:moveTo>
                <a:lnTo>
                  <a:pt x="0" y="0"/>
                </a:lnTo>
                <a:lnTo>
                  <a:pt x="1845118" y="0"/>
                </a:lnTo>
                <a:lnTo>
                  <a:pt x="1845118" y="1113172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5A538C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9" name="任意多边形 36"/>
          <p:cNvSpPr/>
          <p:nvPr/>
        </p:nvSpPr>
        <p:spPr>
          <a:xfrm>
            <a:off x="4831575" y="1601122"/>
            <a:ext cx="2498670" cy="1827878"/>
          </a:xfrm>
          <a:custGeom>
            <a:avLst/>
            <a:gdLst>
              <a:gd name="connsiteX0" fmla="*/ 0 w 2362498"/>
              <a:gd name="connsiteY0" fmla="*/ 0 h 1827878"/>
              <a:gd name="connsiteX1" fmla="*/ 618105 w 2362498"/>
              <a:gd name="connsiteY1" fmla="*/ 0 h 1827878"/>
              <a:gd name="connsiteX2" fmla="*/ 618105 w 2362498"/>
              <a:gd name="connsiteY2" fmla="*/ 1612423 h 1827878"/>
              <a:gd name="connsiteX3" fmla="*/ 2362498 w 2362498"/>
              <a:gd name="connsiteY3" fmla="*/ 1612423 h 1827878"/>
              <a:gd name="connsiteX4" fmla="*/ 2362498 w 2362498"/>
              <a:gd name="connsiteY4" fmla="*/ 1827878 h 1827878"/>
              <a:gd name="connsiteX5" fmla="*/ 839514 w 2362498"/>
              <a:gd name="connsiteY5" fmla="*/ 1827878 h 1827878"/>
              <a:gd name="connsiteX6" fmla="*/ 433218 w 2362498"/>
              <a:gd name="connsiteY6" fmla="*/ 1827878 h 1827878"/>
              <a:gd name="connsiteX7" fmla="*/ 433218 w 2362498"/>
              <a:gd name="connsiteY7" fmla="*/ 1826314 h 1827878"/>
              <a:gd name="connsiteX8" fmla="*/ 0 w 2362498"/>
              <a:gd name="connsiteY8" fmla="*/ 1826314 h 1827878"/>
              <a:gd name="connsiteX0-1" fmla="*/ 618105 w 2362498"/>
              <a:gd name="connsiteY0-2" fmla="*/ 1612423 h 1827878"/>
              <a:gd name="connsiteX1-3" fmla="*/ 2362498 w 2362498"/>
              <a:gd name="connsiteY1-4" fmla="*/ 1612423 h 1827878"/>
              <a:gd name="connsiteX2-5" fmla="*/ 2362498 w 2362498"/>
              <a:gd name="connsiteY2-6" fmla="*/ 1827878 h 1827878"/>
              <a:gd name="connsiteX3-7" fmla="*/ 839514 w 2362498"/>
              <a:gd name="connsiteY3-8" fmla="*/ 1827878 h 1827878"/>
              <a:gd name="connsiteX4-9" fmla="*/ 433218 w 2362498"/>
              <a:gd name="connsiteY4-10" fmla="*/ 1827878 h 1827878"/>
              <a:gd name="connsiteX5-11" fmla="*/ 433218 w 2362498"/>
              <a:gd name="connsiteY5-12" fmla="*/ 1826314 h 1827878"/>
              <a:gd name="connsiteX6-13" fmla="*/ 0 w 2362498"/>
              <a:gd name="connsiteY6-14" fmla="*/ 1826314 h 1827878"/>
              <a:gd name="connsiteX7-15" fmla="*/ 0 w 2362498"/>
              <a:gd name="connsiteY7-16" fmla="*/ 0 h 1827878"/>
              <a:gd name="connsiteX8-17" fmla="*/ 618105 w 2362498"/>
              <a:gd name="connsiteY8-18" fmla="*/ 0 h 1827878"/>
              <a:gd name="connsiteX9" fmla="*/ 709545 w 2362498"/>
              <a:gd name="connsiteY9" fmla="*/ 1703863 h 1827878"/>
              <a:gd name="connsiteX0-19" fmla="*/ 618105 w 2362498"/>
              <a:gd name="connsiteY0-20" fmla="*/ 1612423 h 1827878"/>
              <a:gd name="connsiteX1-21" fmla="*/ 2362498 w 2362498"/>
              <a:gd name="connsiteY1-22" fmla="*/ 1612423 h 1827878"/>
              <a:gd name="connsiteX2-23" fmla="*/ 2362498 w 2362498"/>
              <a:gd name="connsiteY2-24" fmla="*/ 1827878 h 1827878"/>
              <a:gd name="connsiteX3-25" fmla="*/ 839514 w 2362498"/>
              <a:gd name="connsiteY3-26" fmla="*/ 1827878 h 1827878"/>
              <a:gd name="connsiteX4-27" fmla="*/ 433218 w 2362498"/>
              <a:gd name="connsiteY4-28" fmla="*/ 1827878 h 1827878"/>
              <a:gd name="connsiteX5-29" fmla="*/ 433218 w 2362498"/>
              <a:gd name="connsiteY5-30" fmla="*/ 1826314 h 1827878"/>
              <a:gd name="connsiteX6-31" fmla="*/ 0 w 2362498"/>
              <a:gd name="connsiteY6-32" fmla="*/ 1826314 h 1827878"/>
              <a:gd name="connsiteX7-33" fmla="*/ 0 w 2362498"/>
              <a:gd name="connsiteY7-34" fmla="*/ 0 h 1827878"/>
              <a:gd name="connsiteX8-35" fmla="*/ 618105 w 2362498"/>
              <a:gd name="connsiteY8-36" fmla="*/ 0 h 1827878"/>
              <a:gd name="connsiteX0-37" fmla="*/ 2362498 w 2362498"/>
              <a:gd name="connsiteY0-38" fmla="*/ 1612423 h 1827878"/>
              <a:gd name="connsiteX1-39" fmla="*/ 2362498 w 2362498"/>
              <a:gd name="connsiteY1-40" fmla="*/ 1827878 h 1827878"/>
              <a:gd name="connsiteX2-41" fmla="*/ 839514 w 2362498"/>
              <a:gd name="connsiteY2-42" fmla="*/ 1827878 h 1827878"/>
              <a:gd name="connsiteX3-43" fmla="*/ 433218 w 2362498"/>
              <a:gd name="connsiteY3-44" fmla="*/ 1827878 h 1827878"/>
              <a:gd name="connsiteX4-45" fmla="*/ 433218 w 2362498"/>
              <a:gd name="connsiteY4-46" fmla="*/ 1826314 h 1827878"/>
              <a:gd name="connsiteX5-47" fmla="*/ 0 w 2362498"/>
              <a:gd name="connsiteY5-48" fmla="*/ 1826314 h 1827878"/>
              <a:gd name="connsiteX6-49" fmla="*/ 0 w 2362498"/>
              <a:gd name="connsiteY6-50" fmla="*/ 0 h 1827878"/>
              <a:gd name="connsiteX7-51" fmla="*/ 618105 w 2362498"/>
              <a:gd name="connsiteY7-52" fmla="*/ 0 h 18278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2362498" h="1827878">
                <a:moveTo>
                  <a:pt x="2362498" y="1612423"/>
                </a:moveTo>
                <a:lnTo>
                  <a:pt x="2362498" y="1827878"/>
                </a:lnTo>
                <a:lnTo>
                  <a:pt x="839514" y="1827878"/>
                </a:lnTo>
                <a:lnTo>
                  <a:pt x="433218" y="1827878"/>
                </a:lnTo>
                <a:lnTo>
                  <a:pt x="433218" y="1826314"/>
                </a:lnTo>
                <a:lnTo>
                  <a:pt x="0" y="1826314"/>
                </a:lnTo>
                <a:lnTo>
                  <a:pt x="0" y="0"/>
                </a:lnTo>
                <a:lnTo>
                  <a:pt x="618105" y="0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5A538C"/>
              </a:solidFill>
              <a:latin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gallery dir="l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alphaModFix amt="4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3"/>
          <p:cNvGrpSpPr/>
          <p:nvPr/>
        </p:nvGrpSpPr>
        <p:grpSpPr bwMode="auto">
          <a:xfrm>
            <a:off x="6849906" y="1770306"/>
            <a:ext cx="4070797" cy="462086"/>
            <a:chOff x="0" y="0"/>
            <a:chExt cx="3240360" cy="328796"/>
          </a:xfrm>
          <a:solidFill>
            <a:srgbClr val="B6302E"/>
          </a:solidFill>
        </p:grpSpPr>
        <p:sp>
          <p:nvSpPr>
            <p:cNvPr id="4" name="矩形 14"/>
            <p:cNvSpPr>
              <a:spLocks noChangeArrowheads="1"/>
            </p:cNvSpPr>
            <p:nvPr/>
          </p:nvSpPr>
          <p:spPr bwMode="auto">
            <a:xfrm>
              <a:off x="0" y="1900"/>
              <a:ext cx="3240360" cy="326896"/>
            </a:xfrm>
            <a:prstGeom prst="rect">
              <a:avLst/>
            </a:prstGeom>
            <a:solidFill>
              <a:srgbClr val="5A53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/>
              <a:endParaRPr lang="zh-CN" altLang="zh-CN" sz="2530" noProof="1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" name="文本框 11"/>
            <p:cNvSpPr>
              <a:spLocks noChangeArrowheads="1"/>
            </p:cNvSpPr>
            <p:nvPr/>
          </p:nvSpPr>
          <p:spPr bwMode="auto">
            <a:xfrm>
              <a:off x="72008" y="0"/>
              <a:ext cx="1571002" cy="31973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auto" hangingPunct="1"/>
              <a:r>
                <a:rPr lang="zh-CN" altLang="en-US" sz="2320" b="1" noProof="1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Arial" panose="020B0604020202020204" pitchFamily="34" charset="0"/>
                </a:rPr>
                <a:t>小文智能简介</a:t>
              </a:r>
              <a:endParaRPr lang="zh-CN" altLang="en-US" sz="2320" b="1" noProof="1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6" name="矩形 17"/>
          <p:cNvSpPr/>
          <p:nvPr/>
        </p:nvSpPr>
        <p:spPr>
          <a:xfrm>
            <a:off x="6794932" y="2344804"/>
            <a:ext cx="4292168" cy="147732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zh-CN" sz="1600" dirty="0" smtClean="0"/>
              <a:t>2016</a:t>
            </a:r>
            <a:r>
              <a:rPr lang="zh-CN" altLang="en-US" sz="1600" dirty="0"/>
              <a:t>年</a:t>
            </a:r>
            <a:r>
              <a:rPr lang="zh-CN" altLang="en-US" sz="1600" dirty="0" smtClean="0"/>
              <a:t>，江苏楷文电信技术有限公司</a:t>
            </a:r>
            <a:r>
              <a:rPr lang="zh-CN" altLang="en-US" sz="1600" dirty="0"/>
              <a:t>倾力打造的核心</a:t>
            </a:r>
            <a:r>
              <a:rPr lang="zh-CN" altLang="en-US" sz="1600" dirty="0" smtClean="0"/>
              <a:t>产品</a:t>
            </a:r>
            <a:r>
              <a:rPr lang="en-US" altLang="zh-CN" sz="1600" dirty="0" smtClean="0"/>
              <a:t>——</a:t>
            </a:r>
            <a:r>
              <a:rPr lang="zh-CN" altLang="en-US" sz="1600" dirty="0" smtClean="0"/>
              <a:t>小</a:t>
            </a:r>
            <a:r>
              <a:rPr lang="zh-CN" altLang="en-US" sz="1600" dirty="0"/>
              <a:t>文智能</a:t>
            </a:r>
            <a:r>
              <a:rPr lang="zh-CN" altLang="en-US" sz="1600" dirty="0" smtClean="0"/>
              <a:t>系列产品。</a:t>
            </a:r>
            <a:endParaRPr lang="en-US" altLang="zh-CN" sz="1600" dirty="0" smtClean="0"/>
          </a:p>
          <a:p>
            <a:pPr lvl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1600" dirty="0" smtClean="0"/>
              <a:t>公司自</a:t>
            </a:r>
            <a:r>
              <a:rPr lang="en-US" altLang="zh-CN" sz="1600" dirty="0" smtClean="0"/>
              <a:t>2004</a:t>
            </a:r>
            <a:r>
              <a:rPr lang="zh-CN" altLang="en-US" sz="1600" dirty="0" smtClean="0"/>
              <a:t>年成立以来，</a:t>
            </a:r>
            <a:r>
              <a:rPr lang="zh-CN" altLang="en-US" sz="1600" dirty="0"/>
              <a:t>历经</a:t>
            </a:r>
            <a:r>
              <a:rPr lang="en-US" altLang="zh-CN" sz="1600" dirty="0"/>
              <a:t>16</a:t>
            </a:r>
            <a:r>
              <a:rPr lang="zh-CN" altLang="en-US" sz="1600" dirty="0"/>
              <a:t>年通信行业积累及技术沉淀，专注人机对话系统研发与应用推广，致力于用</a:t>
            </a:r>
            <a:r>
              <a:rPr lang="en-US" altLang="zh-CN" sz="1600" dirty="0"/>
              <a:t>AI</a:t>
            </a:r>
            <a:r>
              <a:rPr lang="zh-CN" altLang="en-US" sz="1600" dirty="0"/>
              <a:t>技术解放劳动力</a:t>
            </a:r>
            <a:r>
              <a:rPr lang="zh-CN" altLang="en-US" sz="1600" dirty="0" smtClean="0"/>
              <a:t>。</a:t>
            </a:r>
            <a:endParaRPr lang="zh-CN" altLang="en-US" sz="1400" dirty="0">
              <a:solidFill>
                <a:srgbClr val="404040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grpSp>
        <p:nvGrpSpPr>
          <p:cNvPr id="7" name="组合 18"/>
          <p:cNvGrpSpPr/>
          <p:nvPr/>
        </p:nvGrpSpPr>
        <p:grpSpPr bwMode="auto">
          <a:xfrm>
            <a:off x="6849906" y="3911756"/>
            <a:ext cx="4070797" cy="462086"/>
            <a:chOff x="0" y="0"/>
            <a:chExt cx="3240360" cy="3287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" name="矩形 19"/>
            <p:cNvSpPr>
              <a:spLocks noChangeArrowheads="1"/>
            </p:cNvSpPr>
            <p:nvPr/>
          </p:nvSpPr>
          <p:spPr bwMode="auto">
            <a:xfrm>
              <a:off x="0" y="1900"/>
              <a:ext cx="3240360" cy="326896"/>
            </a:xfrm>
            <a:prstGeom prst="rect">
              <a:avLst/>
            </a:prstGeom>
            <a:solidFill>
              <a:srgbClr val="4A9C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/>
              <a:endParaRPr lang="zh-CN" altLang="zh-CN" sz="2530" noProof="1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" name="文本框 11"/>
            <p:cNvSpPr>
              <a:spLocks noChangeArrowheads="1"/>
            </p:cNvSpPr>
            <p:nvPr/>
          </p:nvSpPr>
          <p:spPr bwMode="auto">
            <a:xfrm>
              <a:off x="72008" y="0"/>
              <a:ext cx="1571002" cy="31973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auto"/>
              <a:r>
                <a:rPr lang="zh-CN" altLang="en-US" sz="2320" b="1" noProof="1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Arial" panose="020B0604020202020204" pitchFamily="34" charset="0"/>
                </a:rPr>
                <a:t>小文智能目标</a:t>
              </a:r>
              <a:endParaRPr lang="zh-CN" altLang="en-US" sz="2320" b="1" noProof="1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0" name="矩形 21"/>
          <p:cNvSpPr/>
          <p:nvPr/>
        </p:nvSpPr>
        <p:spPr>
          <a:xfrm>
            <a:off x="6803724" y="4447732"/>
            <a:ext cx="4292168" cy="15696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1600" dirty="0" smtClean="0"/>
              <a:t>▶ </a:t>
            </a:r>
            <a:r>
              <a:rPr lang="zh-CN" altLang="en-US" sz="1400" dirty="0"/>
              <a:t>小文最新一代小文智能，</a:t>
            </a:r>
            <a:r>
              <a:rPr lang="zh-CN" altLang="en-US" sz="1400" dirty="0" smtClean="0"/>
              <a:t>即</a:t>
            </a:r>
            <a:r>
              <a:rPr lang="en-US" altLang="zh-CN" sz="1400" dirty="0" smtClean="0"/>
              <a:t>“</a:t>
            </a:r>
            <a:r>
              <a:rPr lang="zh-CN" altLang="en-US" sz="1400" dirty="0" smtClean="0"/>
              <a:t>人机对话交互系统</a:t>
            </a:r>
            <a:r>
              <a:rPr lang="en-US" altLang="zh-CN" sz="1400" dirty="0" smtClean="0"/>
              <a:t>”</a:t>
            </a:r>
            <a:r>
              <a:rPr lang="zh-CN" altLang="en-US" sz="1400" dirty="0" smtClean="0"/>
              <a:t>到</a:t>
            </a:r>
            <a:r>
              <a:rPr lang="en-US" altLang="zh-CN" sz="1400" dirty="0" smtClean="0"/>
              <a:t>“</a:t>
            </a:r>
            <a:r>
              <a:rPr lang="zh-CN" altLang="en-US" sz="1400" dirty="0" smtClean="0"/>
              <a:t>人机对话</a:t>
            </a:r>
            <a:r>
              <a:rPr lang="zh-CN" altLang="en-US" sz="1400" dirty="0"/>
              <a:t>交互设计</a:t>
            </a:r>
            <a:r>
              <a:rPr lang="zh-CN" altLang="en-US" sz="1400" dirty="0" smtClean="0"/>
              <a:t>系统</a:t>
            </a:r>
            <a:r>
              <a:rPr lang="en-US" altLang="zh-CN" sz="1400" dirty="0" smtClean="0"/>
              <a:t>”</a:t>
            </a:r>
            <a:r>
              <a:rPr lang="zh-CN" altLang="en-US" sz="1400" dirty="0" smtClean="0"/>
              <a:t>的转变，突出</a:t>
            </a:r>
            <a:r>
              <a:rPr lang="zh-CN" altLang="en-US" sz="1400" dirty="0"/>
              <a:t>以用户自主设计为核心。</a:t>
            </a:r>
            <a:endParaRPr lang="zh-CN" altLang="en-US" sz="1400" dirty="0"/>
          </a:p>
          <a:p>
            <a:pPr lvl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1400" dirty="0"/>
              <a:t>▶ 在文字和语音领域，小文搭建了一个万用的人机交互设计解决方案；让用户根据自己的业务需求，</a:t>
            </a:r>
            <a:r>
              <a:rPr lang="en-US" altLang="zh-CN" sz="1400" dirty="0"/>
              <a:t>DIY</a:t>
            </a:r>
            <a:r>
              <a:rPr lang="zh-CN" altLang="en-US" sz="1400" dirty="0"/>
              <a:t>搭建自己的交互模型。</a:t>
            </a:r>
            <a:endParaRPr lang="zh-CN" altLang="en-US" sz="1400" dirty="0"/>
          </a:p>
        </p:txBody>
      </p:sp>
      <p:sp>
        <p:nvSpPr>
          <p:cNvPr id="19" name="矩形 3"/>
          <p:cNvSpPr>
            <a:spLocks noChangeArrowheads="1"/>
          </p:cNvSpPr>
          <p:nvPr/>
        </p:nvSpPr>
        <p:spPr bwMode="auto">
          <a:xfrm>
            <a:off x="1073958" y="224898"/>
            <a:ext cx="3041650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P1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小文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智能简介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" name="文本框 37"/>
          <p:cNvSpPr txBox="1"/>
          <p:nvPr/>
        </p:nvSpPr>
        <p:spPr>
          <a:xfrm>
            <a:off x="1073958" y="759817"/>
            <a:ext cx="2308007" cy="33854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COMPANY PROFILE</a:t>
            </a:r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1" name="任意多边形 4"/>
          <p:cNvSpPr/>
          <p:nvPr/>
        </p:nvSpPr>
        <p:spPr>
          <a:xfrm flipH="1">
            <a:off x="274490" y="423071"/>
            <a:ext cx="496568" cy="557564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22" name="任意多边形 5"/>
          <p:cNvSpPr/>
          <p:nvPr/>
        </p:nvSpPr>
        <p:spPr>
          <a:xfrm flipH="1">
            <a:off x="425940" y="300119"/>
            <a:ext cx="496568" cy="44384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28368" y="1917496"/>
            <a:ext cx="5013008" cy="3908535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grpSp>
        <p:nvGrpSpPr>
          <p:cNvPr id="25" name="组合 8"/>
          <p:cNvGrpSpPr/>
          <p:nvPr/>
        </p:nvGrpSpPr>
        <p:grpSpPr>
          <a:xfrm>
            <a:off x="734884" y="5318797"/>
            <a:ext cx="5013008" cy="507998"/>
            <a:chOff x="-388810" y="4724258"/>
            <a:chExt cx="4368787" cy="507998"/>
          </a:xfrm>
        </p:grpSpPr>
        <p:sp>
          <p:nvSpPr>
            <p:cNvPr id="26" name="矩形 25"/>
            <p:cNvSpPr/>
            <p:nvPr/>
          </p:nvSpPr>
          <p:spPr>
            <a:xfrm>
              <a:off x="-388810" y="4724258"/>
              <a:ext cx="4368787" cy="507998"/>
            </a:xfrm>
            <a:prstGeom prst="rect">
              <a:avLst/>
            </a:prstGeom>
            <a:solidFill>
              <a:srgbClr val="5A538C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27" name="TextBox 66"/>
            <p:cNvSpPr txBox="1"/>
            <p:nvPr/>
          </p:nvSpPr>
          <p:spPr>
            <a:xfrm>
              <a:off x="1230664" y="4734514"/>
              <a:ext cx="105501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Arial" panose="020B0604020202020204" pitchFamily="34" charset="0"/>
                </a:rPr>
                <a:t>小</a:t>
              </a:r>
              <a:r>
                <a:rPr lang="zh-CN" altLang="en-US" sz="20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Arial" panose="020B0604020202020204" pitchFamily="34" charset="0"/>
                </a:rPr>
                <a:t>文智能</a:t>
              </a:r>
              <a:endParaRPr lang="en-GB" sz="2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prism isInverted="1"/>
      </p:transition>
    </mc:Choice>
    <mc:Fallback>
      <p:transition spd="slow" advTm="2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 p14:presetBounceEnd="4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1000">
                                          <p:cBhvr additive="base">
                                            <p:cTn id="7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1000">
                                          <p:cBhvr additive="base">
                                            <p:cTn id="8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22" presetClass="entr" presetSubtype="1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24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6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/>
          <p:bldP spid="10" grpId="0" bldLvl="0"/>
          <p:bldP spid="24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22" presetClass="entr" presetSubtype="1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24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6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/>
          <p:bldP spid="10" grpId="0" bldLvl="0"/>
          <p:bldP spid="24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alphaModFix amt="4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2773" y="2742213"/>
            <a:ext cx="4541595" cy="3226778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64" name="矩形 3"/>
          <p:cNvSpPr>
            <a:spLocks noChangeArrowheads="1"/>
          </p:cNvSpPr>
          <p:nvPr/>
        </p:nvSpPr>
        <p:spPr bwMode="auto">
          <a:xfrm>
            <a:off x="1073958" y="224898"/>
            <a:ext cx="3041650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P1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小文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智能简介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5" name="文本框 37"/>
          <p:cNvSpPr txBox="1"/>
          <p:nvPr/>
        </p:nvSpPr>
        <p:spPr>
          <a:xfrm>
            <a:off x="1073958" y="759817"/>
            <a:ext cx="2308007" cy="50269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COMPANY 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PROFILE</a:t>
            </a:r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66" name="任意多边形 4"/>
          <p:cNvSpPr/>
          <p:nvPr/>
        </p:nvSpPr>
        <p:spPr>
          <a:xfrm flipH="1">
            <a:off x="274490" y="423071"/>
            <a:ext cx="496568" cy="557564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67" name="任意多边形 5"/>
          <p:cNvSpPr/>
          <p:nvPr/>
        </p:nvSpPr>
        <p:spPr>
          <a:xfrm flipH="1">
            <a:off x="425940" y="300119"/>
            <a:ext cx="496568" cy="44384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78" name="矩形 21"/>
          <p:cNvSpPr/>
          <p:nvPr/>
        </p:nvSpPr>
        <p:spPr>
          <a:xfrm>
            <a:off x="458372" y="1330723"/>
            <a:ext cx="10804578" cy="89255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1400" dirty="0"/>
              <a:t>通过开放的</a:t>
            </a:r>
            <a:r>
              <a:rPr lang="en-US" altLang="zh-CN" sz="1400" dirty="0"/>
              <a:t>API</a:t>
            </a:r>
            <a:r>
              <a:rPr lang="zh-CN" altLang="en-US" sz="1400" dirty="0"/>
              <a:t>接口与多渠道接入能力，用户可将自主设计的交互场景接入电话语音，文字客服，嵌入式设备等，应用于呼叫中心，智能家居，消费电子，政务服务等</a:t>
            </a:r>
            <a:r>
              <a:rPr lang="zh-CN" altLang="en-US" sz="1400" dirty="0" smtClean="0"/>
              <a:t>领域。</a:t>
            </a:r>
            <a:endParaRPr lang="en-US" altLang="zh-CN" sz="1400" dirty="0" smtClean="0"/>
          </a:p>
          <a:p>
            <a:pPr lvl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1400" dirty="0"/>
              <a:t>本次主要就政务服务的行业解决方案作相应</a:t>
            </a:r>
            <a:r>
              <a:rPr lang="zh-CN" altLang="en-US" sz="1400" dirty="0" smtClean="0"/>
              <a:t>阐述</a:t>
            </a:r>
            <a:r>
              <a:rPr lang="zh-CN" altLang="en-US" sz="1400" dirty="0"/>
              <a:t>。</a:t>
            </a:r>
            <a:endParaRPr lang="zh-CN" altLang="en-US" sz="1400" dirty="0"/>
          </a:p>
        </p:txBody>
      </p:sp>
      <p:grpSp>
        <p:nvGrpSpPr>
          <p:cNvPr id="99" name="组合 30"/>
          <p:cNvGrpSpPr/>
          <p:nvPr/>
        </p:nvGrpSpPr>
        <p:grpSpPr>
          <a:xfrm>
            <a:off x="6292764" y="2631389"/>
            <a:ext cx="2736931" cy="472629"/>
            <a:chOff x="1340699" y="2160004"/>
            <a:chExt cx="2946673" cy="508848"/>
          </a:xfrm>
        </p:grpSpPr>
        <p:sp>
          <p:nvSpPr>
            <p:cNvPr id="100" name="矩形 99"/>
            <p:cNvSpPr/>
            <p:nvPr/>
          </p:nvSpPr>
          <p:spPr>
            <a:xfrm>
              <a:off x="2236821" y="2164491"/>
              <a:ext cx="2050551" cy="46777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2000" b="1" dirty="0" smtClean="0">
                  <a:solidFill>
                    <a:srgbClr val="41CBC6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应用电子</a:t>
              </a:r>
              <a:endParaRPr lang="zh-CN" altLang="en-US" sz="2000" b="1" dirty="0">
                <a:solidFill>
                  <a:srgbClr val="41CBC6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grpSp>
          <p:nvGrpSpPr>
            <p:cNvPr id="101" name="组合 32"/>
            <p:cNvGrpSpPr/>
            <p:nvPr/>
          </p:nvGrpSpPr>
          <p:grpSpPr>
            <a:xfrm>
              <a:off x="1340699" y="2160004"/>
              <a:ext cx="648861" cy="508848"/>
              <a:chOff x="992467" y="1904201"/>
              <a:chExt cx="874551" cy="685839"/>
            </a:xfrm>
          </p:grpSpPr>
          <p:sp>
            <p:nvSpPr>
              <p:cNvPr id="102" name="平行四边形 101"/>
              <p:cNvSpPr/>
              <p:nvPr/>
            </p:nvSpPr>
            <p:spPr>
              <a:xfrm>
                <a:off x="992467" y="1904201"/>
                <a:ext cx="874551" cy="685839"/>
              </a:xfrm>
              <a:prstGeom prst="parallelogram">
                <a:avLst>
                  <a:gd name="adj" fmla="val 0"/>
                </a:avLst>
              </a:prstGeom>
              <a:solidFill>
                <a:srgbClr val="41CBC6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sp>
            <p:nvSpPr>
              <p:cNvPr id="103" name="椭圆 9"/>
              <p:cNvSpPr/>
              <p:nvPr/>
            </p:nvSpPr>
            <p:spPr>
              <a:xfrm>
                <a:off x="1237694" y="2063723"/>
                <a:ext cx="369412" cy="366291"/>
              </a:xfrm>
              <a:custGeom>
                <a:avLst/>
                <a:gdLst>
                  <a:gd name="connsiteX0" fmla="*/ 192254 w 338138"/>
                  <a:gd name="connsiteY0" fmla="*/ 135421 h 335282"/>
                  <a:gd name="connsiteX1" fmla="*/ 152810 w 338138"/>
                  <a:gd name="connsiteY1" fmla="*/ 151158 h 335282"/>
                  <a:gd name="connsiteX2" fmla="*/ 152810 w 338138"/>
                  <a:gd name="connsiteY2" fmla="*/ 229842 h 335282"/>
                  <a:gd name="connsiteX3" fmla="*/ 232697 w 338138"/>
                  <a:gd name="connsiteY3" fmla="*/ 229842 h 335282"/>
                  <a:gd name="connsiteX4" fmla="*/ 232697 w 338138"/>
                  <a:gd name="connsiteY4" fmla="*/ 151158 h 335282"/>
                  <a:gd name="connsiteX5" fmla="*/ 192254 w 338138"/>
                  <a:gd name="connsiteY5" fmla="*/ 135421 h 335282"/>
                  <a:gd name="connsiteX6" fmla="*/ 238125 w 338138"/>
                  <a:gd name="connsiteY6" fmla="*/ 69850 h 335282"/>
                  <a:gd name="connsiteX7" fmla="*/ 225425 w 338138"/>
                  <a:gd name="connsiteY7" fmla="*/ 80963 h 335282"/>
                  <a:gd name="connsiteX8" fmla="*/ 238125 w 338138"/>
                  <a:gd name="connsiteY8" fmla="*/ 92076 h 335282"/>
                  <a:gd name="connsiteX9" fmla="*/ 250825 w 338138"/>
                  <a:gd name="connsiteY9" fmla="*/ 80963 h 335282"/>
                  <a:gd name="connsiteX10" fmla="*/ 238125 w 338138"/>
                  <a:gd name="connsiteY10" fmla="*/ 69850 h 335282"/>
                  <a:gd name="connsiteX11" fmla="*/ 214313 w 338138"/>
                  <a:gd name="connsiteY11" fmla="*/ 57150 h 335282"/>
                  <a:gd name="connsiteX12" fmla="*/ 263526 w 338138"/>
                  <a:gd name="connsiteY12" fmla="*/ 57150 h 335282"/>
                  <a:gd name="connsiteX13" fmla="*/ 263526 w 338138"/>
                  <a:gd name="connsiteY13" fmla="*/ 106363 h 335282"/>
                  <a:gd name="connsiteX14" fmla="*/ 214313 w 338138"/>
                  <a:gd name="connsiteY14" fmla="*/ 106363 h 335282"/>
                  <a:gd name="connsiteX15" fmla="*/ 49213 w 338138"/>
                  <a:gd name="connsiteY15" fmla="*/ 57150 h 335282"/>
                  <a:gd name="connsiteX16" fmla="*/ 195263 w 338138"/>
                  <a:gd name="connsiteY16" fmla="*/ 57150 h 335282"/>
                  <a:gd name="connsiteX17" fmla="*/ 195263 w 338138"/>
                  <a:gd name="connsiteY17" fmla="*/ 106363 h 335282"/>
                  <a:gd name="connsiteX18" fmla="*/ 49213 w 338138"/>
                  <a:gd name="connsiteY18" fmla="*/ 106363 h 335282"/>
                  <a:gd name="connsiteX19" fmla="*/ 22225 w 338138"/>
                  <a:gd name="connsiteY19" fmla="*/ 28575 h 335282"/>
                  <a:gd name="connsiteX20" fmla="*/ 22225 w 338138"/>
                  <a:gd name="connsiteY20" fmla="*/ 269875 h 335282"/>
                  <a:gd name="connsiteX21" fmla="*/ 241853 w 338138"/>
                  <a:gd name="connsiteY21" fmla="*/ 269875 h 335282"/>
                  <a:gd name="connsiteX22" fmla="*/ 247114 w 338138"/>
                  <a:gd name="connsiteY22" fmla="*/ 259384 h 335282"/>
                  <a:gd name="connsiteX23" fmla="*/ 233962 w 338138"/>
                  <a:gd name="connsiteY23" fmla="*/ 248892 h 335282"/>
                  <a:gd name="connsiteX24" fmla="*/ 155054 w 338138"/>
                  <a:gd name="connsiteY24" fmla="*/ 251515 h 335282"/>
                  <a:gd name="connsiteX25" fmla="*/ 49843 w 338138"/>
                  <a:gd name="connsiteY25" fmla="*/ 251515 h 335282"/>
                  <a:gd name="connsiteX26" fmla="*/ 49843 w 338138"/>
                  <a:gd name="connsiteY26" fmla="*/ 231844 h 335282"/>
                  <a:gd name="connsiteX27" fmla="*/ 135327 w 338138"/>
                  <a:gd name="connsiteY27" fmla="*/ 231844 h 335282"/>
                  <a:gd name="connsiteX28" fmla="*/ 122175 w 338138"/>
                  <a:gd name="connsiteY28" fmla="*/ 201682 h 335282"/>
                  <a:gd name="connsiteX29" fmla="*/ 49843 w 338138"/>
                  <a:gd name="connsiteY29" fmla="*/ 201682 h 335282"/>
                  <a:gd name="connsiteX30" fmla="*/ 49843 w 338138"/>
                  <a:gd name="connsiteY30" fmla="*/ 183322 h 335282"/>
                  <a:gd name="connsiteX31" fmla="*/ 120860 w 338138"/>
                  <a:gd name="connsiteY31" fmla="*/ 183322 h 335282"/>
                  <a:gd name="connsiteX32" fmla="*/ 131381 w 338138"/>
                  <a:gd name="connsiteY32" fmla="*/ 153159 h 335282"/>
                  <a:gd name="connsiteX33" fmla="*/ 49843 w 338138"/>
                  <a:gd name="connsiteY33" fmla="*/ 153159 h 335282"/>
                  <a:gd name="connsiteX34" fmla="*/ 49843 w 338138"/>
                  <a:gd name="connsiteY34" fmla="*/ 134800 h 335282"/>
                  <a:gd name="connsiteX35" fmla="*/ 147163 w 338138"/>
                  <a:gd name="connsiteY35" fmla="*/ 134800 h 335282"/>
                  <a:gd name="connsiteX36" fmla="*/ 243168 w 338138"/>
                  <a:gd name="connsiteY36" fmla="*/ 138734 h 335282"/>
                  <a:gd name="connsiteX37" fmla="*/ 251059 w 338138"/>
                  <a:gd name="connsiteY37" fmla="*/ 231844 h 335282"/>
                  <a:gd name="connsiteX38" fmla="*/ 264210 w 338138"/>
                  <a:gd name="connsiteY38" fmla="*/ 243647 h 335282"/>
                  <a:gd name="connsiteX39" fmla="*/ 272101 w 338138"/>
                  <a:gd name="connsiteY39" fmla="*/ 238401 h 335282"/>
                  <a:gd name="connsiteX40" fmla="*/ 290513 w 338138"/>
                  <a:gd name="connsiteY40" fmla="*/ 256761 h 335282"/>
                  <a:gd name="connsiteX41" fmla="*/ 290513 w 338138"/>
                  <a:gd name="connsiteY41" fmla="*/ 28575 h 335282"/>
                  <a:gd name="connsiteX42" fmla="*/ 22225 w 338138"/>
                  <a:gd name="connsiteY42" fmla="*/ 28575 h 335282"/>
                  <a:gd name="connsiteX43" fmla="*/ 0 w 338138"/>
                  <a:gd name="connsiteY43" fmla="*/ 0 h 335282"/>
                  <a:gd name="connsiteX44" fmla="*/ 311721 w 338138"/>
                  <a:gd name="connsiteY44" fmla="*/ 0 h 335282"/>
                  <a:gd name="connsiteX45" fmla="*/ 311721 w 338138"/>
                  <a:gd name="connsiteY45" fmla="*/ 278479 h 335282"/>
                  <a:gd name="connsiteX46" fmla="*/ 338138 w 338138"/>
                  <a:gd name="connsiteY46" fmla="*/ 304875 h 335282"/>
                  <a:gd name="connsiteX47" fmla="*/ 330213 w 338138"/>
                  <a:gd name="connsiteY47" fmla="*/ 325992 h 335282"/>
                  <a:gd name="connsiteX48" fmla="*/ 307759 w 338138"/>
                  <a:gd name="connsiteY48" fmla="*/ 335230 h 335282"/>
                  <a:gd name="connsiteX49" fmla="*/ 262850 w 338138"/>
                  <a:gd name="connsiteY49" fmla="*/ 291677 h 335282"/>
                  <a:gd name="connsiteX50" fmla="*/ 0 w 338138"/>
                  <a:gd name="connsiteY50" fmla="*/ 291677 h 335282"/>
                  <a:gd name="connsiteX51" fmla="*/ 0 w 338138"/>
                  <a:gd name="connsiteY51" fmla="*/ 0 h 335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38138" h="335282">
                    <a:moveTo>
                      <a:pt x="192254" y="135421"/>
                    </a:moveTo>
                    <a:cubicBezTo>
                      <a:pt x="177774" y="135421"/>
                      <a:pt x="163461" y="140666"/>
                      <a:pt x="152810" y="151158"/>
                    </a:cubicBezTo>
                    <a:cubicBezTo>
                      <a:pt x="130175" y="173452"/>
                      <a:pt x="130175" y="207548"/>
                      <a:pt x="152810" y="229842"/>
                    </a:cubicBezTo>
                    <a:cubicBezTo>
                      <a:pt x="174113" y="250825"/>
                      <a:pt x="210062" y="250825"/>
                      <a:pt x="232697" y="229842"/>
                    </a:cubicBezTo>
                    <a:cubicBezTo>
                      <a:pt x="254000" y="207548"/>
                      <a:pt x="254000" y="173452"/>
                      <a:pt x="232697" y="151158"/>
                    </a:cubicBezTo>
                    <a:cubicBezTo>
                      <a:pt x="221379" y="140666"/>
                      <a:pt x="206733" y="135421"/>
                      <a:pt x="192254" y="135421"/>
                    </a:cubicBezTo>
                    <a:close/>
                    <a:moveTo>
                      <a:pt x="238125" y="69850"/>
                    </a:moveTo>
                    <a:cubicBezTo>
                      <a:pt x="231111" y="69850"/>
                      <a:pt x="225425" y="74825"/>
                      <a:pt x="225425" y="80963"/>
                    </a:cubicBezTo>
                    <a:cubicBezTo>
                      <a:pt x="225425" y="87101"/>
                      <a:pt x="231111" y="92076"/>
                      <a:pt x="238125" y="92076"/>
                    </a:cubicBezTo>
                    <a:cubicBezTo>
                      <a:pt x="245139" y="92076"/>
                      <a:pt x="250825" y="87101"/>
                      <a:pt x="250825" y="80963"/>
                    </a:cubicBezTo>
                    <a:cubicBezTo>
                      <a:pt x="250825" y="74825"/>
                      <a:pt x="245139" y="69850"/>
                      <a:pt x="238125" y="69850"/>
                    </a:cubicBezTo>
                    <a:close/>
                    <a:moveTo>
                      <a:pt x="214313" y="57150"/>
                    </a:moveTo>
                    <a:lnTo>
                      <a:pt x="263526" y="57150"/>
                    </a:lnTo>
                    <a:lnTo>
                      <a:pt x="263526" y="106363"/>
                    </a:lnTo>
                    <a:lnTo>
                      <a:pt x="214313" y="106363"/>
                    </a:lnTo>
                    <a:close/>
                    <a:moveTo>
                      <a:pt x="49213" y="57150"/>
                    </a:moveTo>
                    <a:lnTo>
                      <a:pt x="195263" y="57150"/>
                    </a:lnTo>
                    <a:lnTo>
                      <a:pt x="195263" y="106363"/>
                    </a:lnTo>
                    <a:lnTo>
                      <a:pt x="49213" y="106363"/>
                    </a:lnTo>
                    <a:close/>
                    <a:moveTo>
                      <a:pt x="22225" y="28575"/>
                    </a:moveTo>
                    <a:cubicBezTo>
                      <a:pt x="22225" y="28575"/>
                      <a:pt x="22225" y="28575"/>
                      <a:pt x="22225" y="269875"/>
                    </a:cubicBezTo>
                    <a:lnTo>
                      <a:pt x="241853" y="269875"/>
                    </a:lnTo>
                    <a:cubicBezTo>
                      <a:pt x="241853" y="269875"/>
                      <a:pt x="241853" y="269875"/>
                      <a:pt x="247114" y="259384"/>
                    </a:cubicBezTo>
                    <a:cubicBezTo>
                      <a:pt x="247114" y="259384"/>
                      <a:pt x="247114" y="259384"/>
                      <a:pt x="233962" y="248892"/>
                    </a:cubicBezTo>
                    <a:cubicBezTo>
                      <a:pt x="210289" y="264629"/>
                      <a:pt x="178726" y="265941"/>
                      <a:pt x="155054" y="251515"/>
                    </a:cubicBezTo>
                    <a:cubicBezTo>
                      <a:pt x="155054" y="251515"/>
                      <a:pt x="155054" y="251515"/>
                      <a:pt x="49843" y="251515"/>
                    </a:cubicBezTo>
                    <a:cubicBezTo>
                      <a:pt x="49843" y="251515"/>
                      <a:pt x="49843" y="251515"/>
                      <a:pt x="49843" y="231844"/>
                    </a:cubicBezTo>
                    <a:cubicBezTo>
                      <a:pt x="49843" y="231844"/>
                      <a:pt x="49843" y="231844"/>
                      <a:pt x="135327" y="231844"/>
                    </a:cubicBezTo>
                    <a:cubicBezTo>
                      <a:pt x="128751" y="222664"/>
                      <a:pt x="123490" y="213484"/>
                      <a:pt x="122175" y="201682"/>
                    </a:cubicBezTo>
                    <a:cubicBezTo>
                      <a:pt x="122175" y="201682"/>
                      <a:pt x="122175" y="201682"/>
                      <a:pt x="49843" y="201682"/>
                    </a:cubicBezTo>
                    <a:cubicBezTo>
                      <a:pt x="49843" y="201682"/>
                      <a:pt x="49843" y="201682"/>
                      <a:pt x="49843" y="183322"/>
                    </a:cubicBezTo>
                    <a:cubicBezTo>
                      <a:pt x="49843" y="183322"/>
                      <a:pt x="49843" y="183322"/>
                      <a:pt x="120860" y="183322"/>
                    </a:cubicBezTo>
                    <a:cubicBezTo>
                      <a:pt x="122175" y="172831"/>
                      <a:pt x="124806" y="162339"/>
                      <a:pt x="131381" y="153159"/>
                    </a:cubicBezTo>
                    <a:cubicBezTo>
                      <a:pt x="131381" y="153159"/>
                      <a:pt x="131381" y="153159"/>
                      <a:pt x="49843" y="153159"/>
                    </a:cubicBezTo>
                    <a:cubicBezTo>
                      <a:pt x="49843" y="153159"/>
                      <a:pt x="49843" y="153159"/>
                      <a:pt x="49843" y="134800"/>
                    </a:cubicBezTo>
                    <a:cubicBezTo>
                      <a:pt x="49843" y="134800"/>
                      <a:pt x="49843" y="134800"/>
                      <a:pt x="147163" y="134800"/>
                    </a:cubicBezTo>
                    <a:cubicBezTo>
                      <a:pt x="174781" y="111194"/>
                      <a:pt x="216865" y="112506"/>
                      <a:pt x="243168" y="138734"/>
                    </a:cubicBezTo>
                    <a:cubicBezTo>
                      <a:pt x="269471" y="164962"/>
                      <a:pt x="270786" y="202993"/>
                      <a:pt x="251059" y="231844"/>
                    </a:cubicBezTo>
                    <a:cubicBezTo>
                      <a:pt x="251059" y="231844"/>
                      <a:pt x="251059" y="231844"/>
                      <a:pt x="264210" y="243647"/>
                    </a:cubicBezTo>
                    <a:cubicBezTo>
                      <a:pt x="264210" y="243647"/>
                      <a:pt x="264210" y="243647"/>
                      <a:pt x="272101" y="238401"/>
                    </a:cubicBezTo>
                    <a:cubicBezTo>
                      <a:pt x="272101" y="238401"/>
                      <a:pt x="272101" y="238401"/>
                      <a:pt x="290513" y="256761"/>
                    </a:cubicBezTo>
                    <a:cubicBezTo>
                      <a:pt x="290513" y="256761"/>
                      <a:pt x="290513" y="256761"/>
                      <a:pt x="290513" y="28575"/>
                    </a:cubicBezTo>
                    <a:cubicBezTo>
                      <a:pt x="290513" y="28575"/>
                      <a:pt x="290513" y="28575"/>
                      <a:pt x="22225" y="28575"/>
                    </a:cubicBez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311721" y="0"/>
                    </a:cubicBezTo>
                    <a:cubicBezTo>
                      <a:pt x="311721" y="0"/>
                      <a:pt x="311721" y="0"/>
                      <a:pt x="311721" y="278479"/>
                    </a:cubicBezTo>
                    <a:cubicBezTo>
                      <a:pt x="311721" y="278479"/>
                      <a:pt x="311721" y="278479"/>
                      <a:pt x="338138" y="304875"/>
                    </a:cubicBezTo>
                    <a:cubicBezTo>
                      <a:pt x="338138" y="304875"/>
                      <a:pt x="338138" y="316753"/>
                      <a:pt x="330213" y="325992"/>
                    </a:cubicBezTo>
                    <a:cubicBezTo>
                      <a:pt x="320967" y="336550"/>
                      <a:pt x="307759" y="335230"/>
                      <a:pt x="307759" y="335230"/>
                    </a:cubicBezTo>
                    <a:cubicBezTo>
                      <a:pt x="307759" y="335230"/>
                      <a:pt x="307759" y="335230"/>
                      <a:pt x="262850" y="291677"/>
                    </a:cubicBezTo>
                    <a:cubicBezTo>
                      <a:pt x="262850" y="291677"/>
                      <a:pt x="262850" y="291677"/>
                      <a:pt x="0" y="291677"/>
                    </a:cubicBezTo>
                    <a:cubicBezTo>
                      <a:pt x="0" y="291677"/>
                      <a:pt x="0" y="291677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</p:grpSp>
      <p:grpSp>
        <p:nvGrpSpPr>
          <p:cNvPr id="104" name="组合 62"/>
          <p:cNvGrpSpPr/>
          <p:nvPr/>
        </p:nvGrpSpPr>
        <p:grpSpPr>
          <a:xfrm>
            <a:off x="6283974" y="3596059"/>
            <a:ext cx="3291171" cy="505743"/>
            <a:chOff x="1331235" y="2158115"/>
            <a:chExt cx="3543383" cy="544499"/>
          </a:xfrm>
        </p:grpSpPr>
        <p:sp>
          <p:nvSpPr>
            <p:cNvPr id="105" name="矩形 104"/>
            <p:cNvSpPr/>
            <p:nvPr/>
          </p:nvSpPr>
          <p:spPr>
            <a:xfrm>
              <a:off x="2236823" y="2182260"/>
              <a:ext cx="2637795" cy="467773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2000" b="1" dirty="0" smtClean="0">
                  <a:solidFill>
                    <a:srgbClr val="4B73A8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政务服务</a:t>
              </a:r>
              <a:endParaRPr lang="zh-CN" altLang="en-US" sz="2000" b="1" dirty="0">
                <a:solidFill>
                  <a:srgbClr val="4B73A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grpSp>
          <p:nvGrpSpPr>
            <p:cNvPr id="106" name="组合 64"/>
            <p:cNvGrpSpPr/>
            <p:nvPr/>
          </p:nvGrpSpPr>
          <p:grpSpPr>
            <a:xfrm>
              <a:off x="1331235" y="2158115"/>
              <a:ext cx="648859" cy="544499"/>
              <a:chOff x="979711" y="1901658"/>
              <a:chExt cx="874548" cy="733891"/>
            </a:xfrm>
          </p:grpSpPr>
          <p:sp>
            <p:nvSpPr>
              <p:cNvPr id="107" name="平行四边形 106"/>
              <p:cNvSpPr/>
              <p:nvPr/>
            </p:nvSpPr>
            <p:spPr>
              <a:xfrm>
                <a:off x="979711" y="1901658"/>
                <a:ext cx="874548" cy="733891"/>
              </a:xfrm>
              <a:prstGeom prst="parallelogram">
                <a:avLst>
                  <a:gd name="adj" fmla="val 827"/>
                </a:avLst>
              </a:prstGeom>
              <a:solidFill>
                <a:srgbClr val="4B73A8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sp>
            <p:nvSpPr>
              <p:cNvPr id="108" name="椭圆 16"/>
              <p:cNvSpPr/>
              <p:nvPr/>
            </p:nvSpPr>
            <p:spPr>
              <a:xfrm>
                <a:off x="1237694" y="2062163"/>
                <a:ext cx="369412" cy="369412"/>
              </a:xfrm>
              <a:custGeom>
                <a:avLst/>
                <a:gdLst>
                  <a:gd name="connsiteX0" fmla="*/ 311151 w 331788"/>
                  <a:gd name="connsiteY0" fmla="*/ 34925 h 331788"/>
                  <a:gd name="connsiteX1" fmla="*/ 331788 w 331788"/>
                  <a:gd name="connsiteY1" fmla="*/ 92075 h 331788"/>
                  <a:gd name="connsiteX2" fmla="*/ 311151 w 331788"/>
                  <a:gd name="connsiteY2" fmla="*/ 98425 h 331788"/>
                  <a:gd name="connsiteX3" fmla="*/ 304801 w 331788"/>
                  <a:gd name="connsiteY3" fmla="*/ 76200 h 331788"/>
                  <a:gd name="connsiteX4" fmla="*/ 254001 w 331788"/>
                  <a:gd name="connsiteY4" fmla="*/ 222251 h 331788"/>
                  <a:gd name="connsiteX5" fmla="*/ 206376 w 331788"/>
                  <a:gd name="connsiteY5" fmla="*/ 146050 h 331788"/>
                  <a:gd name="connsiteX6" fmla="*/ 157163 w 331788"/>
                  <a:gd name="connsiteY6" fmla="*/ 241301 h 331788"/>
                  <a:gd name="connsiteX7" fmla="*/ 103188 w 331788"/>
                  <a:gd name="connsiteY7" fmla="*/ 163513 h 331788"/>
                  <a:gd name="connsiteX8" fmla="*/ 61913 w 331788"/>
                  <a:gd name="connsiteY8" fmla="*/ 242888 h 331788"/>
                  <a:gd name="connsiteX9" fmla="*/ 44450 w 331788"/>
                  <a:gd name="connsiteY9" fmla="*/ 231776 h 331788"/>
                  <a:gd name="connsiteX10" fmla="*/ 101600 w 331788"/>
                  <a:gd name="connsiteY10" fmla="*/ 123825 h 331788"/>
                  <a:gd name="connsiteX11" fmla="*/ 153988 w 331788"/>
                  <a:gd name="connsiteY11" fmla="*/ 201613 h 331788"/>
                  <a:gd name="connsiteX12" fmla="*/ 203201 w 331788"/>
                  <a:gd name="connsiteY12" fmla="*/ 106363 h 331788"/>
                  <a:gd name="connsiteX13" fmla="*/ 247651 w 331788"/>
                  <a:gd name="connsiteY13" fmla="*/ 174625 h 331788"/>
                  <a:gd name="connsiteX14" fmla="*/ 284163 w 331788"/>
                  <a:gd name="connsiteY14" fmla="*/ 69850 h 331788"/>
                  <a:gd name="connsiteX15" fmla="*/ 263526 w 331788"/>
                  <a:gd name="connsiteY15" fmla="*/ 79375 h 331788"/>
                  <a:gd name="connsiteX16" fmla="*/ 255588 w 331788"/>
                  <a:gd name="connsiteY16" fmla="*/ 61913 h 331788"/>
                  <a:gd name="connsiteX17" fmla="*/ 0 w 331788"/>
                  <a:gd name="connsiteY17" fmla="*/ 0 h 331788"/>
                  <a:gd name="connsiteX18" fmla="*/ 20637 w 331788"/>
                  <a:gd name="connsiteY18" fmla="*/ 0 h 331788"/>
                  <a:gd name="connsiteX19" fmla="*/ 20637 w 331788"/>
                  <a:gd name="connsiteY19" fmla="*/ 311151 h 331788"/>
                  <a:gd name="connsiteX20" fmla="*/ 331788 w 331788"/>
                  <a:gd name="connsiteY20" fmla="*/ 311151 h 331788"/>
                  <a:gd name="connsiteX21" fmla="*/ 331788 w 331788"/>
                  <a:gd name="connsiteY21" fmla="*/ 331788 h 331788"/>
                  <a:gd name="connsiteX22" fmla="*/ 0 w 331788"/>
                  <a:gd name="connsiteY22" fmla="*/ 331788 h 331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31788" h="331788">
                    <a:moveTo>
                      <a:pt x="311151" y="34925"/>
                    </a:moveTo>
                    <a:lnTo>
                      <a:pt x="331788" y="92075"/>
                    </a:lnTo>
                    <a:lnTo>
                      <a:pt x="311151" y="98425"/>
                    </a:lnTo>
                    <a:lnTo>
                      <a:pt x="304801" y="76200"/>
                    </a:lnTo>
                    <a:lnTo>
                      <a:pt x="254001" y="222251"/>
                    </a:lnTo>
                    <a:lnTo>
                      <a:pt x="206376" y="146050"/>
                    </a:lnTo>
                    <a:lnTo>
                      <a:pt x="157163" y="241301"/>
                    </a:lnTo>
                    <a:lnTo>
                      <a:pt x="103188" y="163513"/>
                    </a:lnTo>
                    <a:lnTo>
                      <a:pt x="61913" y="242888"/>
                    </a:lnTo>
                    <a:lnTo>
                      <a:pt x="44450" y="231776"/>
                    </a:lnTo>
                    <a:lnTo>
                      <a:pt x="101600" y="123825"/>
                    </a:lnTo>
                    <a:lnTo>
                      <a:pt x="153988" y="201613"/>
                    </a:lnTo>
                    <a:lnTo>
                      <a:pt x="203201" y="106363"/>
                    </a:lnTo>
                    <a:lnTo>
                      <a:pt x="247651" y="174625"/>
                    </a:lnTo>
                    <a:lnTo>
                      <a:pt x="284163" y="69850"/>
                    </a:lnTo>
                    <a:lnTo>
                      <a:pt x="263526" y="79375"/>
                    </a:lnTo>
                    <a:lnTo>
                      <a:pt x="255588" y="61913"/>
                    </a:lnTo>
                    <a:close/>
                    <a:moveTo>
                      <a:pt x="0" y="0"/>
                    </a:moveTo>
                    <a:lnTo>
                      <a:pt x="20637" y="0"/>
                    </a:lnTo>
                    <a:lnTo>
                      <a:pt x="20637" y="311151"/>
                    </a:lnTo>
                    <a:lnTo>
                      <a:pt x="331788" y="311151"/>
                    </a:lnTo>
                    <a:lnTo>
                      <a:pt x="331788" y="331788"/>
                    </a:lnTo>
                    <a:lnTo>
                      <a:pt x="0" y="33178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</p:grpSp>
      <p:grpSp>
        <p:nvGrpSpPr>
          <p:cNvPr id="109" name="组合 69"/>
          <p:cNvGrpSpPr/>
          <p:nvPr/>
        </p:nvGrpSpPr>
        <p:grpSpPr>
          <a:xfrm>
            <a:off x="6275388" y="4590611"/>
            <a:ext cx="3814380" cy="542619"/>
            <a:chOff x="1321990" y="2122141"/>
            <a:chExt cx="4106687" cy="584202"/>
          </a:xfrm>
        </p:grpSpPr>
        <p:sp>
          <p:nvSpPr>
            <p:cNvPr id="110" name="矩形 109"/>
            <p:cNvSpPr/>
            <p:nvPr/>
          </p:nvSpPr>
          <p:spPr>
            <a:xfrm>
              <a:off x="2227359" y="2164496"/>
              <a:ext cx="3201318" cy="46777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2000" b="1" dirty="0" smtClean="0">
                  <a:solidFill>
                    <a:srgbClr val="4A9CCB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呼叫中心</a:t>
              </a:r>
              <a:endParaRPr lang="zh-CN" altLang="en-US" sz="2000" b="1" dirty="0">
                <a:solidFill>
                  <a:srgbClr val="4A9CC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grpSp>
          <p:nvGrpSpPr>
            <p:cNvPr id="111" name="组合 71"/>
            <p:cNvGrpSpPr/>
            <p:nvPr/>
          </p:nvGrpSpPr>
          <p:grpSpPr>
            <a:xfrm>
              <a:off x="1321990" y="2122141"/>
              <a:ext cx="658102" cy="584202"/>
              <a:chOff x="967254" y="1853169"/>
              <a:chExt cx="887007" cy="787403"/>
            </a:xfrm>
          </p:grpSpPr>
          <p:sp>
            <p:nvSpPr>
              <p:cNvPr id="112" name="平行四边形 111"/>
              <p:cNvSpPr/>
              <p:nvPr/>
            </p:nvSpPr>
            <p:spPr>
              <a:xfrm>
                <a:off x="967254" y="1853169"/>
                <a:ext cx="887007" cy="787400"/>
              </a:xfrm>
              <a:prstGeom prst="parallelogram">
                <a:avLst>
                  <a:gd name="adj" fmla="val 695"/>
                </a:avLst>
              </a:prstGeom>
              <a:solidFill>
                <a:srgbClr val="4A9CCB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sp>
            <p:nvSpPr>
              <p:cNvPr id="113" name="椭圆 23"/>
              <p:cNvSpPr/>
              <p:nvPr/>
            </p:nvSpPr>
            <p:spPr>
              <a:xfrm>
                <a:off x="1054331" y="1853169"/>
                <a:ext cx="736139" cy="787403"/>
              </a:xfrm>
              <a:custGeom>
                <a:avLst/>
                <a:gdLst>
                  <a:gd name="T0" fmla="*/ 185 w 256"/>
                  <a:gd name="T1" fmla="*/ 0 h 222"/>
                  <a:gd name="T2" fmla="*/ 256 w 256"/>
                  <a:gd name="T3" fmla="*/ 71 h 222"/>
                  <a:gd name="T4" fmla="*/ 128 w 256"/>
                  <a:gd name="T5" fmla="*/ 222 h 222"/>
                  <a:gd name="T6" fmla="*/ 0 w 256"/>
                  <a:gd name="T7" fmla="*/ 71 h 222"/>
                  <a:gd name="T8" fmla="*/ 71 w 256"/>
                  <a:gd name="T9" fmla="*/ 0 h 222"/>
                  <a:gd name="T10" fmla="*/ 128 w 256"/>
                  <a:gd name="T11" fmla="*/ 30 h 222"/>
                  <a:gd name="T12" fmla="*/ 185 w 256"/>
                  <a:gd name="T13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" h="222">
                    <a:moveTo>
                      <a:pt x="185" y="0"/>
                    </a:moveTo>
                    <a:cubicBezTo>
                      <a:pt x="224" y="0"/>
                      <a:pt x="256" y="32"/>
                      <a:pt x="256" y="71"/>
                    </a:cubicBezTo>
                    <a:cubicBezTo>
                      <a:pt x="256" y="136"/>
                      <a:pt x="128" y="222"/>
                      <a:pt x="128" y="222"/>
                    </a:cubicBezTo>
                    <a:cubicBezTo>
                      <a:pt x="128" y="222"/>
                      <a:pt x="0" y="139"/>
                      <a:pt x="0" y="71"/>
                    </a:cubicBezTo>
                    <a:cubicBezTo>
                      <a:pt x="0" y="23"/>
                      <a:pt x="32" y="0"/>
                      <a:pt x="71" y="0"/>
                    </a:cubicBezTo>
                    <a:cubicBezTo>
                      <a:pt x="94" y="0"/>
                      <a:pt x="115" y="12"/>
                      <a:pt x="128" y="30"/>
                    </a:cubicBezTo>
                    <a:cubicBezTo>
                      <a:pt x="141" y="12"/>
                      <a:pt x="162" y="0"/>
                      <a:pt x="185" y="0"/>
                    </a:cubicBezTo>
                    <a:close/>
                  </a:path>
                </a:pathLst>
              </a:cu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</p:grpSp>
      <p:grpSp>
        <p:nvGrpSpPr>
          <p:cNvPr id="114" name="组合 69"/>
          <p:cNvGrpSpPr/>
          <p:nvPr/>
        </p:nvGrpSpPr>
        <p:grpSpPr>
          <a:xfrm>
            <a:off x="6275388" y="5639628"/>
            <a:ext cx="3308038" cy="462239"/>
            <a:chOff x="1329616" y="2150539"/>
            <a:chExt cx="3561547" cy="497661"/>
          </a:xfrm>
        </p:grpSpPr>
        <p:sp>
          <p:nvSpPr>
            <p:cNvPr id="115" name="矩形 114"/>
            <p:cNvSpPr/>
            <p:nvPr/>
          </p:nvSpPr>
          <p:spPr>
            <a:xfrm>
              <a:off x="2246287" y="2172792"/>
              <a:ext cx="2644876" cy="46777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2000" b="1" dirty="0">
                  <a:solidFill>
                    <a:srgbClr val="B3A2C7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智能</a:t>
              </a:r>
              <a:r>
                <a:rPr lang="zh-CN" altLang="en-US" sz="2000" b="1" dirty="0" smtClean="0">
                  <a:solidFill>
                    <a:srgbClr val="B3A2C7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家居</a:t>
              </a:r>
              <a:endParaRPr lang="zh-CN" altLang="en-US" sz="2000" b="1" dirty="0">
                <a:solidFill>
                  <a:srgbClr val="B3A2C7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grpSp>
          <p:nvGrpSpPr>
            <p:cNvPr id="116" name="组合 71"/>
            <p:cNvGrpSpPr/>
            <p:nvPr/>
          </p:nvGrpSpPr>
          <p:grpSpPr>
            <a:xfrm>
              <a:off x="1329616" y="2150539"/>
              <a:ext cx="667569" cy="497661"/>
              <a:chOff x="977532" y="1891444"/>
              <a:chExt cx="899767" cy="670761"/>
            </a:xfrm>
          </p:grpSpPr>
          <p:sp>
            <p:nvSpPr>
              <p:cNvPr id="117" name="平行四边形 116"/>
              <p:cNvSpPr/>
              <p:nvPr/>
            </p:nvSpPr>
            <p:spPr>
              <a:xfrm>
                <a:off x="977532" y="1891444"/>
                <a:ext cx="899767" cy="670761"/>
              </a:xfrm>
              <a:prstGeom prst="parallelogram">
                <a:avLst>
                  <a:gd name="adj" fmla="val 695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sp>
            <p:nvSpPr>
              <p:cNvPr id="118" name="椭圆 23"/>
              <p:cNvSpPr/>
              <p:nvPr/>
            </p:nvSpPr>
            <p:spPr>
              <a:xfrm>
                <a:off x="1237694" y="2087311"/>
                <a:ext cx="369412" cy="319115"/>
              </a:xfrm>
              <a:custGeom>
                <a:avLst/>
                <a:gdLst>
                  <a:gd name="T0" fmla="*/ 185 w 256"/>
                  <a:gd name="T1" fmla="*/ 0 h 222"/>
                  <a:gd name="T2" fmla="*/ 256 w 256"/>
                  <a:gd name="T3" fmla="*/ 71 h 222"/>
                  <a:gd name="T4" fmla="*/ 128 w 256"/>
                  <a:gd name="T5" fmla="*/ 222 h 222"/>
                  <a:gd name="T6" fmla="*/ 0 w 256"/>
                  <a:gd name="T7" fmla="*/ 71 h 222"/>
                  <a:gd name="T8" fmla="*/ 71 w 256"/>
                  <a:gd name="T9" fmla="*/ 0 h 222"/>
                  <a:gd name="T10" fmla="*/ 128 w 256"/>
                  <a:gd name="T11" fmla="*/ 30 h 222"/>
                  <a:gd name="T12" fmla="*/ 185 w 256"/>
                  <a:gd name="T13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" h="222">
                    <a:moveTo>
                      <a:pt x="185" y="0"/>
                    </a:moveTo>
                    <a:cubicBezTo>
                      <a:pt x="224" y="0"/>
                      <a:pt x="256" y="32"/>
                      <a:pt x="256" y="71"/>
                    </a:cubicBezTo>
                    <a:cubicBezTo>
                      <a:pt x="256" y="136"/>
                      <a:pt x="128" y="222"/>
                      <a:pt x="128" y="222"/>
                    </a:cubicBezTo>
                    <a:cubicBezTo>
                      <a:pt x="128" y="222"/>
                      <a:pt x="0" y="139"/>
                      <a:pt x="0" y="71"/>
                    </a:cubicBezTo>
                    <a:cubicBezTo>
                      <a:pt x="0" y="23"/>
                      <a:pt x="32" y="0"/>
                      <a:pt x="71" y="0"/>
                    </a:cubicBezTo>
                    <a:cubicBezTo>
                      <a:pt x="94" y="0"/>
                      <a:pt x="115" y="12"/>
                      <a:pt x="128" y="30"/>
                    </a:cubicBezTo>
                    <a:cubicBezTo>
                      <a:pt x="141" y="12"/>
                      <a:pt x="162" y="0"/>
                      <a:pt x="1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2000">
        <p14:prism/>
      </p:transition>
    </mc:Choice>
    <mc:Fallback>
      <p:transition spd="slow" advTm="2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7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 p14:presetBounceEnd="4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1000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1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78" grpId="0" bldLvl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>
                                          <p:cBhvr>
                                            <p:cTn id="7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78" grpId="0" bldLvl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alphaModFix amt="4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17826" y="3812406"/>
            <a:ext cx="5109091" cy="830997"/>
          </a:xfrm>
          <a:prstGeom prst="rect">
            <a:avLst/>
          </a:prstGeom>
          <a:noFill/>
        </p:spPr>
        <p:txBody>
          <a:bodyPr vert="horz" wrap="none" rtlCol="0" anchor="ctr">
            <a:spAutoFit/>
          </a:bodyPr>
          <a:lstStyle/>
          <a:p>
            <a:pPr algn="ctr"/>
            <a:r>
              <a:rPr lang="zh-CN" altLang="en-US" sz="4800" b="1" dirty="0" smtClean="0">
                <a:solidFill>
                  <a:srgbClr val="41CBC6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charset="-122"/>
              </a:rPr>
              <a:t>政务服务业务背景</a:t>
            </a:r>
            <a:endParaRPr lang="zh-CN" altLang="en-US" sz="4800" b="1" dirty="0">
              <a:solidFill>
                <a:srgbClr val="41CBC6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微软雅黑" panose="020B0503020204020204" charset="-122"/>
            </a:endParaRPr>
          </a:p>
        </p:txBody>
      </p:sp>
      <p:grpSp>
        <p:nvGrpSpPr>
          <p:cNvPr id="4" name="组合 7"/>
          <p:cNvGrpSpPr/>
          <p:nvPr/>
        </p:nvGrpSpPr>
        <p:grpSpPr>
          <a:xfrm>
            <a:off x="5023040" y="1566952"/>
            <a:ext cx="2498670" cy="1862048"/>
            <a:chOff x="2757770" y="2359067"/>
            <a:chExt cx="2498670" cy="1862048"/>
          </a:xfrm>
        </p:grpSpPr>
        <p:sp>
          <p:nvSpPr>
            <p:cNvPr id="5" name="TextBox 59"/>
            <p:cNvSpPr txBox="1">
              <a:spLocks noChangeArrowheads="1"/>
            </p:cNvSpPr>
            <p:nvPr/>
          </p:nvSpPr>
          <p:spPr bwMode="auto">
            <a:xfrm flipH="1">
              <a:off x="2902222" y="2359067"/>
              <a:ext cx="2209765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>
                <a:defRPr/>
              </a:pPr>
              <a:r>
                <a:rPr lang="en-US" altLang="zh-CN" sz="11500" kern="0" dirty="0">
                  <a:solidFill>
                    <a:srgbClr val="41CBC6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02</a:t>
              </a:r>
              <a:endParaRPr lang="en-US" altLang="ko-KR" sz="8800" kern="0" dirty="0">
                <a:solidFill>
                  <a:srgbClr val="41CBC6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2787950" y="3646240"/>
              <a:ext cx="2468490" cy="32768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9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A9CCB"/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757770" y="3801706"/>
              <a:ext cx="2498670" cy="387863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A9CCB"/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8" name="任意多边形 38"/>
          <p:cNvSpPr/>
          <p:nvPr/>
        </p:nvSpPr>
        <p:spPr>
          <a:xfrm>
            <a:off x="5318387" y="1331543"/>
            <a:ext cx="1954610" cy="1113172"/>
          </a:xfrm>
          <a:custGeom>
            <a:avLst/>
            <a:gdLst>
              <a:gd name="connsiteX0" fmla="*/ 0 w 1845118"/>
              <a:gd name="connsiteY0" fmla="*/ 0 h 1113172"/>
              <a:gd name="connsiteX1" fmla="*/ 1845118 w 1845118"/>
              <a:gd name="connsiteY1" fmla="*/ 0 h 1113172"/>
              <a:gd name="connsiteX2" fmla="*/ 1845118 w 1845118"/>
              <a:gd name="connsiteY2" fmla="*/ 1113172 h 1113172"/>
              <a:gd name="connsiteX3" fmla="*/ 1054278 w 1845118"/>
              <a:gd name="connsiteY3" fmla="*/ 1113172 h 1113172"/>
              <a:gd name="connsiteX4" fmla="*/ 1054278 w 1845118"/>
              <a:gd name="connsiteY4" fmla="*/ 539460 h 1113172"/>
              <a:gd name="connsiteX5" fmla="*/ 0 w 1845118"/>
              <a:gd name="connsiteY5" fmla="*/ 539460 h 1113172"/>
              <a:gd name="connsiteX0-1" fmla="*/ 1054278 w 1845118"/>
              <a:gd name="connsiteY0-2" fmla="*/ 539460 h 1113172"/>
              <a:gd name="connsiteX1-3" fmla="*/ 0 w 1845118"/>
              <a:gd name="connsiteY1-4" fmla="*/ 539460 h 1113172"/>
              <a:gd name="connsiteX2-5" fmla="*/ 0 w 1845118"/>
              <a:gd name="connsiteY2-6" fmla="*/ 0 h 1113172"/>
              <a:gd name="connsiteX3-7" fmla="*/ 1845118 w 1845118"/>
              <a:gd name="connsiteY3-8" fmla="*/ 0 h 1113172"/>
              <a:gd name="connsiteX4-9" fmla="*/ 1845118 w 1845118"/>
              <a:gd name="connsiteY4-10" fmla="*/ 1113172 h 1113172"/>
              <a:gd name="connsiteX5-11" fmla="*/ 1054278 w 1845118"/>
              <a:gd name="connsiteY5-12" fmla="*/ 1113172 h 1113172"/>
              <a:gd name="connsiteX6" fmla="*/ 1145718 w 1845118"/>
              <a:gd name="connsiteY6" fmla="*/ 630900 h 1113172"/>
              <a:gd name="connsiteX0-13" fmla="*/ 1054278 w 1845118"/>
              <a:gd name="connsiteY0-14" fmla="*/ 539460 h 1113172"/>
              <a:gd name="connsiteX1-15" fmla="*/ 0 w 1845118"/>
              <a:gd name="connsiteY1-16" fmla="*/ 539460 h 1113172"/>
              <a:gd name="connsiteX2-17" fmla="*/ 0 w 1845118"/>
              <a:gd name="connsiteY2-18" fmla="*/ 0 h 1113172"/>
              <a:gd name="connsiteX3-19" fmla="*/ 1845118 w 1845118"/>
              <a:gd name="connsiteY3-20" fmla="*/ 0 h 1113172"/>
              <a:gd name="connsiteX4-21" fmla="*/ 1845118 w 1845118"/>
              <a:gd name="connsiteY4-22" fmla="*/ 1113172 h 1113172"/>
              <a:gd name="connsiteX5-23" fmla="*/ 1054278 w 1845118"/>
              <a:gd name="connsiteY5-24" fmla="*/ 1113172 h 1113172"/>
              <a:gd name="connsiteX0-25" fmla="*/ 0 w 1845118"/>
              <a:gd name="connsiteY0-26" fmla="*/ 539460 h 1113172"/>
              <a:gd name="connsiteX1-27" fmla="*/ 0 w 1845118"/>
              <a:gd name="connsiteY1-28" fmla="*/ 0 h 1113172"/>
              <a:gd name="connsiteX2-29" fmla="*/ 1845118 w 1845118"/>
              <a:gd name="connsiteY2-30" fmla="*/ 0 h 1113172"/>
              <a:gd name="connsiteX3-31" fmla="*/ 1845118 w 1845118"/>
              <a:gd name="connsiteY3-32" fmla="*/ 1113172 h 1113172"/>
              <a:gd name="connsiteX4-33" fmla="*/ 1054278 w 1845118"/>
              <a:gd name="connsiteY4-34" fmla="*/ 1113172 h 1113172"/>
              <a:gd name="connsiteX0-35" fmla="*/ 0 w 1845118"/>
              <a:gd name="connsiteY0-36" fmla="*/ 539460 h 1113172"/>
              <a:gd name="connsiteX1-37" fmla="*/ 0 w 1845118"/>
              <a:gd name="connsiteY1-38" fmla="*/ 0 h 1113172"/>
              <a:gd name="connsiteX2-39" fmla="*/ 1845118 w 1845118"/>
              <a:gd name="connsiteY2-40" fmla="*/ 0 h 1113172"/>
              <a:gd name="connsiteX3-41" fmla="*/ 1845118 w 1845118"/>
              <a:gd name="connsiteY3-42" fmla="*/ 1113172 h 11131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845118" h="1113172">
                <a:moveTo>
                  <a:pt x="0" y="539460"/>
                </a:moveTo>
                <a:lnTo>
                  <a:pt x="0" y="0"/>
                </a:lnTo>
                <a:lnTo>
                  <a:pt x="1845118" y="0"/>
                </a:lnTo>
                <a:lnTo>
                  <a:pt x="1845118" y="1113172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A9CCB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9" name="任意多边形 36"/>
          <p:cNvSpPr/>
          <p:nvPr/>
        </p:nvSpPr>
        <p:spPr>
          <a:xfrm>
            <a:off x="5023040" y="1639722"/>
            <a:ext cx="2498670" cy="1827878"/>
          </a:xfrm>
          <a:custGeom>
            <a:avLst/>
            <a:gdLst>
              <a:gd name="connsiteX0" fmla="*/ 0 w 2362498"/>
              <a:gd name="connsiteY0" fmla="*/ 0 h 1827878"/>
              <a:gd name="connsiteX1" fmla="*/ 618105 w 2362498"/>
              <a:gd name="connsiteY1" fmla="*/ 0 h 1827878"/>
              <a:gd name="connsiteX2" fmla="*/ 618105 w 2362498"/>
              <a:gd name="connsiteY2" fmla="*/ 1612423 h 1827878"/>
              <a:gd name="connsiteX3" fmla="*/ 2362498 w 2362498"/>
              <a:gd name="connsiteY3" fmla="*/ 1612423 h 1827878"/>
              <a:gd name="connsiteX4" fmla="*/ 2362498 w 2362498"/>
              <a:gd name="connsiteY4" fmla="*/ 1827878 h 1827878"/>
              <a:gd name="connsiteX5" fmla="*/ 839514 w 2362498"/>
              <a:gd name="connsiteY5" fmla="*/ 1827878 h 1827878"/>
              <a:gd name="connsiteX6" fmla="*/ 433218 w 2362498"/>
              <a:gd name="connsiteY6" fmla="*/ 1827878 h 1827878"/>
              <a:gd name="connsiteX7" fmla="*/ 433218 w 2362498"/>
              <a:gd name="connsiteY7" fmla="*/ 1826314 h 1827878"/>
              <a:gd name="connsiteX8" fmla="*/ 0 w 2362498"/>
              <a:gd name="connsiteY8" fmla="*/ 1826314 h 1827878"/>
              <a:gd name="connsiteX0-1" fmla="*/ 618105 w 2362498"/>
              <a:gd name="connsiteY0-2" fmla="*/ 1612423 h 1827878"/>
              <a:gd name="connsiteX1-3" fmla="*/ 2362498 w 2362498"/>
              <a:gd name="connsiteY1-4" fmla="*/ 1612423 h 1827878"/>
              <a:gd name="connsiteX2-5" fmla="*/ 2362498 w 2362498"/>
              <a:gd name="connsiteY2-6" fmla="*/ 1827878 h 1827878"/>
              <a:gd name="connsiteX3-7" fmla="*/ 839514 w 2362498"/>
              <a:gd name="connsiteY3-8" fmla="*/ 1827878 h 1827878"/>
              <a:gd name="connsiteX4-9" fmla="*/ 433218 w 2362498"/>
              <a:gd name="connsiteY4-10" fmla="*/ 1827878 h 1827878"/>
              <a:gd name="connsiteX5-11" fmla="*/ 433218 w 2362498"/>
              <a:gd name="connsiteY5-12" fmla="*/ 1826314 h 1827878"/>
              <a:gd name="connsiteX6-13" fmla="*/ 0 w 2362498"/>
              <a:gd name="connsiteY6-14" fmla="*/ 1826314 h 1827878"/>
              <a:gd name="connsiteX7-15" fmla="*/ 0 w 2362498"/>
              <a:gd name="connsiteY7-16" fmla="*/ 0 h 1827878"/>
              <a:gd name="connsiteX8-17" fmla="*/ 618105 w 2362498"/>
              <a:gd name="connsiteY8-18" fmla="*/ 0 h 1827878"/>
              <a:gd name="connsiteX9" fmla="*/ 709545 w 2362498"/>
              <a:gd name="connsiteY9" fmla="*/ 1703863 h 1827878"/>
              <a:gd name="connsiteX0-19" fmla="*/ 618105 w 2362498"/>
              <a:gd name="connsiteY0-20" fmla="*/ 1612423 h 1827878"/>
              <a:gd name="connsiteX1-21" fmla="*/ 2362498 w 2362498"/>
              <a:gd name="connsiteY1-22" fmla="*/ 1612423 h 1827878"/>
              <a:gd name="connsiteX2-23" fmla="*/ 2362498 w 2362498"/>
              <a:gd name="connsiteY2-24" fmla="*/ 1827878 h 1827878"/>
              <a:gd name="connsiteX3-25" fmla="*/ 839514 w 2362498"/>
              <a:gd name="connsiteY3-26" fmla="*/ 1827878 h 1827878"/>
              <a:gd name="connsiteX4-27" fmla="*/ 433218 w 2362498"/>
              <a:gd name="connsiteY4-28" fmla="*/ 1827878 h 1827878"/>
              <a:gd name="connsiteX5-29" fmla="*/ 433218 w 2362498"/>
              <a:gd name="connsiteY5-30" fmla="*/ 1826314 h 1827878"/>
              <a:gd name="connsiteX6-31" fmla="*/ 0 w 2362498"/>
              <a:gd name="connsiteY6-32" fmla="*/ 1826314 h 1827878"/>
              <a:gd name="connsiteX7-33" fmla="*/ 0 w 2362498"/>
              <a:gd name="connsiteY7-34" fmla="*/ 0 h 1827878"/>
              <a:gd name="connsiteX8-35" fmla="*/ 618105 w 2362498"/>
              <a:gd name="connsiteY8-36" fmla="*/ 0 h 1827878"/>
              <a:gd name="connsiteX0-37" fmla="*/ 2362498 w 2362498"/>
              <a:gd name="connsiteY0-38" fmla="*/ 1612423 h 1827878"/>
              <a:gd name="connsiteX1-39" fmla="*/ 2362498 w 2362498"/>
              <a:gd name="connsiteY1-40" fmla="*/ 1827878 h 1827878"/>
              <a:gd name="connsiteX2-41" fmla="*/ 839514 w 2362498"/>
              <a:gd name="connsiteY2-42" fmla="*/ 1827878 h 1827878"/>
              <a:gd name="connsiteX3-43" fmla="*/ 433218 w 2362498"/>
              <a:gd name="connsiteY3-44" fmla="*/ 1827878 h 1827878"/>
              <a:gd name="connsiteX4-45" fmla="*/ 433218 w 2362498"/>
              <a:gd name="connsiteY4-46" fmla="*/ 1826314 h 1827878"/>
              <a:gd name="connsiteX5-47" fmla="*/ 0 w 2362498"/>
              <a:gd name="connsiteY5-48" fmla="*/ 1826314 h 1827878"/>
              <a:gd name="connsiteX6-49" fmla="*/ 0 w 2362498"/>
              <a:gd name="connsiteY6-50" fmla="*/ 0 h 1827878"/>
              <a:gd name="connsiteX7-51" fmla="*/ 618105 w 2362498"/>
              <a:gd name="connsiteY7-52" fmla="*/ 0 h 18278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2362498" h="1827878">
                <a:moveTo>
                  <a:pt x="2362498" y="1612423"/>
                </a:moveTo>
                <a:lnTo>
                  <a:pt x="2362498" y="1827878"/>
                </a:lnTo>
                <a:lnTo>
                  <a:pt x="839514" y="1827878"/>
                </a:lnTo>
                <a:lnTo>
                  <a:pt x="433218" y="1827878"/>
                </a:lnTo>
                <a:lnTo>
                  <a:pt x="433218" y="1826314"/>
                </a:lnTo>
                <a:lnTo>
                  <a:pt x="0" y="1826314"/>
                </a:lnTo>
                <a:lnTo>
                  <a:pt x="0" y="0"/>
                </a:lnTo>
                <a:lnTo>
                  <a:pt x="618105" y="0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A9CCB"/>
              </a:solidFill>
              <a:latin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gallery dir="l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alphaModFix amt="4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8"/>
          <p:cNvSpPr>
            <a:spLocks noChangeArrowheads="1"/>
          </p:cNvSpPr>
          <p:nvPr/>
        </p:nvSpPr>
        <p:spPr bwMode="auto">
          <a:xfrm>
            <a:off x="1146383" y="4397112"/>
            <a:ext cx="3381375" cy="2151063"/>
          </a:xfrm>
          <a:prstGeom prst="rect">
            <a:avLst/>
          </a:prstGeom>
          <a:solidFill>
            <a:srgbClr val="4B73A8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宋体" panose="02010600030101010101" pitchFamily="2" charset="-122"/>
            </a:endParaRPr>
          </a:p>
        </p:txBody>
      </p:sp>
      <p:sp>
        <p:nvSpPr>
          <p:cNvPr id="3" name="矩形 59"/>
          <p:cNvSpPr>
            <a:spLocks noChangeArrowheads="1"/>
          </p:cNvSpPr>
          <p:nvPr/>
        </p:nvSpPr>
        <p:spPr bwMode="auto">
          <a:xfrm>
            <a:off x="4527758" y="4397112"/>
            <a:ext cx="3379787" cy="215106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宋体" panose="02010600030101010101" pitchFamily="2" charset="-122"/>
            </a:endParaRPr>
          </a:p>
        </p:txBody>
      </p:sp>
      <p:sp>
        <p:nvSpPr>
          <p:cNvPr id="4" name="矩形 60"/>
          <p:cNvSpPr>
            <a:spLocks noChangeArrowheads="1"/>
          </p:cNvSpPr>
          <p:nvPr/>
        </p:nvSpPr>
        <p:spPr bwMode="auto">
          <a:xfrm>
            <a:off x="4527758" y="2246050"/>
            <a:ext cx="3379787" cy="2151062"/>
          </a:xfrm>
          <a:prstGeom prst="rect">
            <a:avLst/>
          </a:prstGeom>
          <a:solidFill>
            <a:srgbClr val="4A9CCB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宋体" panose="02010600030101010101" pitchFamily="2" charset="-122"/>
            </a:endParaRPr>
          </a:p>
        </p:txBody>
      </p:sp>
      <p:sp>
        <p:nvSpPr>
          <p:cNvPr id="5" name="矩形 61"/>
          <p:cNvSpPr>
            <a:spLocks noChangeArrowheads="1"/>
          </p:cNvSpPr>
          <p:nvPr/>
        </p:nvSpPr>
        <p:spPr bwMode="auto">
          <a:xfrm>
            <a:off x="1146383" y="2247637"/>
            <a:ext cx="3381375" cy="215106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宋体" panose="02010600030101010101" pitchFamily="2" charset="-122"/>
            </a:endParaRPr>
          </a:p>
        </p:txBody>
      </p:sp>
      <p:sp>
        <p:nvSpPr>
          <p:cNvPr id="6" name="矩形 62"/>
          <p:cNvSpPr>
            <a:spLocks noChangeArrowheads="1"/>
          </p:cNvSpPr>
          <p:nvPr/>
        </p:nvSpPr>
        <p:spPr bwMode="auto">
          <a:xfrm>
            <a:off x="7907545" y="2244462"/>
            <a:ext cx="3381375" cy="2151063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宋体" panose="02010600030101010101" pitchFamily="2" charset="-122"/>
            </a:endParaRPr>
          </a:p>
        </p:txBody>
      </p:sp>
      <p:sp>
        <p:nvSpPr>
          <p:cNvPr id="7" name="矩形 64"/>
          <p:cNvSpPr>
            <a:spLocks noChangeArrowheads="1"/>
          </p:cNvSpPr>
          <p:nvPr/>
        </p:nvSpPr>
        <p:spPr bwMode="auto">
          <a:xfrm>
            <a:off x="7907545" y="4395525"/>
            <a:ext cx="3381375" cy="2151062"/>
          </a:xfrm>
          <a:prstGeom prst="rect">
            <a:avLst/>
          </a:prstGeom>
          <a:solidFill>
            <a:srgbClr val="41CBC6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59742" y="4703202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大量的电话呼叫业务</a:t>
            </a:r>
            <a:endParaRPr lang="zh-CN" altLang="en-US" sz="24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59742" y="5174373"/>
            <a:ext cx="2869357" cy="110857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信息调研</a:t>
            </a:r>
            <a:endParaRPr lang="en-US" altLang="zh-CN" sz="1200" dirty="0" smtClean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</a:t>
            </a:r>
            <a:r>
              <a:rPr lang="zh-CN" altLang="en-US" sz="12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：疫情期间调研个人活动轨迹</a:t>
            </a: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等</a:t>
            </a:r>
            <a:endParaRPr lang="zh-CN" altLang="en-US" sz="12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政务通知</a:t>
            </a:r>
            <a:endParaRPr lang="en-US" altLang="zh-CN" sz="1200" dirty="0" smtClean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</a:t>
            </a:r>
            <a:r>
              <a:rPr lang="zh-CN" altLang="en-US" sz="12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：通知个人税改方案</a:t>
            </a: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等</a:t>
            </a:r>
            <a:endParaRPr lang="en-US" altLang="zh-CN" sz="12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41118" y="236169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大量的电话接听业务</a:t>
            </a:r>
            <a:endParaRPr lang="zh-CN" altLang="en-US" sz="24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739529" y="2782892"/>
            <a:ext cx="2892193" cy="153272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热线咨询</a:t>
            </a:r>
            <a:endParaRPr lang="en-US" altLang="zh-CN" sz="1200" dirty="0" smtClean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</a:t>
            </a:r>
            <a:r>
              <a:rPr lang="zh-CN" altLang="en-US" sz="12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：子女新手入学政策</a:t>
            </a: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咨询</a:t>
            </a:r>
            <a:endParaRPr lang="zh-CN" altLang="en-US" sz="12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业务投诉</a:t>
            </a:r>
            <a:endParaRPr lang="en-US" altLang="zh-CN" sz="1200" dirty="0" smtClean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</a:t>
            </a:r>
            <a:r>
              <a:rPr lang="zh-CN" altLang="en-US" sz="12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：市长</a:t>
            </a: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热线</a:t>
            </a:r>
            <a:endParaRPr lang="zh-CN" altLang="en-US" sz="12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信息查询</a:t>
            </a:r>
            <a:endParaRPr lang="en-US" altLang="zh-CN" sz="1200" dirty="0" smtClean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</a:t>
            </a:r>
            <a:r>
              <a:rPr lang="zh-CN" altLang="en-US" sz="12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：职工社保</a:t>
            </a: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热线</a:t>
            </a:r>
            <a:endParaRPr lang="en-US" altLang="zh-CN" sz="12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120906" y="4687020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大量的在线文字沟通</a:t>
            </a:r>
            <a:endParaRPr lang="zh-CN" altLang="en-US" sz="24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184258" y="5253504"/>
            <a:ext cx="2616939" cy="112954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微</a:t>
            </a:r>
            <a:r>
              <a:rPr lang="zh-CN" altLang="en-US" sz="12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信</a:t>
            </a: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咨询</a:t>
            </a:r>
            <a:endParaRPr lang="en-US" altLang="zh-CN" sz="1200" dirty="0" smtClean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</a:t>
            </a:r>
            <a:r>
              <a:rPr lang="zh-CN" altLang="en-US" sz="12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：公众号</a:t>
            </a: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接待</a:t>
            </a:r>
            <a:endParaRPr lang="zh-CN" altLang="en-US" sz="12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▶ 政府网站</a:t>
            </a:r>
            <a:endParaRPr lang="en-US" altLang="zh-CN" sz="1200" dirty="0" smtClean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如</a:t>
            </a:r>
            <a:r>
              <a:rPr lang="zh-CN" altLang="en-US" sz="12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：官网客服</a:t>
            </a:r>
            <a:r>
              <a:rPr lang="zh-CN" altLang="en-US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咨询</a:t>
            </a:r>
            <a:endParaRPr lang="en-US" altLang="zh-CN" sz="12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8" name="矩形 3"/>
          <p:cNvSpPr>
            <a:spLocks noChangeArrowheads="1"/>
          </p:cNvSpPr>
          <p:nvPr/>
        </p:nvSpPr>
        <p:spPr bwMode="auto">
          <a:xfrm>
            <a:off x="1073958" y="224898"/>
            <a:ext cx="3858260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P2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政务服务业务背景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" name="文本框 37"/>
          <p:cNvSpPr txBox="1"/>
          <p:nvPr/>
        </p:nvSpPr>
        <p:spPr>
          <a:xfrm>
            <a:off x="1073958" y="759817"/>
            <a:ext cx="3240439" cy="33854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BUSINESS BACKGROUND</a:t>
            </a:r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0" name="任意多边形 4"/>
          <p:cNvSpPr/>
          <p:nvPr/>
        </p:nvSpPr>
        <p:spPr>
          <a:xfrm flipH="1">
            <a:off x="274490" y="423071"/>
            <a:ext cx="496568" cy="557564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21" name="任意多边形 5"/>
          <p:cNvSpPr/>
          <p:nvPr/>
        </p:nvSpPr>
        <p:spPr>
          <a:xfrm flipH="1">
            <a:off x="425940" y="300119"/>
            <a:ext cx="496568" cy="44384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073958" y="1174323"/>
            <a:ext cx="10214962" cy="89255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zh-CN" sz="1400" dirty="0" smtClean="0"/>
              <a:t>“</a:t>
            </a:r>
            <a:r>
              <a:rPr lang="zh-CN" altLang="en-US" sz="1400" dirty="0" smtClean="0"/>
              <a:t>小文智能</a:t>
            </a:r>
            <a:r>
              <a:rPr lang="en-US" altLang="zh-CN" sz="1400" dirty="0" smtClean="0"/>
              <a:t>”</a:t>
            </a:r>
            <a:r>
              <a:rPr lang="zh-CN" altLang="en-US" sz="1400" dirty="0" smtClean="0"/>
              <a:t>为</a:t>
            </a:r>
            <a:r>
              <a:rPr lang="zh-CN" altLang="en-US" sz="1400" dirty="0"/>
              <a:t>响应各级</a:t>
            </a:r>
            <a:r>
              <a:rPr lang="zh-CN" altLang="en-US" sz="1400" dirty="0" smtClean="0"/>
              <a:t>政府、事业单位的号召，以</a:t>
            </a:r>
            <a:r>
              <a:rPr lang="zh-CN" altLang="en-US" sz="1400" dirty="0"/>
              <a:t>便民惠民为目标，开展技术革新的需求；在相应的政务服务工作中，助力实现政务服务改进一小步，便民惠民迈出一大步的改革，以人民为中心</a:t>
            </a:r>
            <a:r>
              <a:rPr lang="zh-CN" altLang="en-US" sz="1400" dirty="0" smtClean="0"/>
              <a:t>，让</a:t>
            </a:r>
            <a:r>
              <a:rPr lang="zh-CN" altLang="en-US" sz="1400" dirty="0"/>
              <a:t>群众享受改革的成果与</a:t>
            </a:r>
            <a:r>
              <a:rPr lang="zh-CN" altLang="en-US" sz="1400" dirty="0" smtClean="0"/>
              <a:t>喜悦。</a:t>
            </a:r>
            <a:endParaRPr lang="en-US" altLang="zh-CN" sz="1400" dirty="0" smtClean="0"/>
          </a:p>
          <a:p>
            <a:pPr lvl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zh-CN" sz="1400" dirty="0" smtClean="0"/>
              <a:t>“</a:t>
            </a:r>
            <a:r>
              <a:rPr lang="zh-CN" altLang="en-US" sz="1400" dirty="0" smtClean="0"/>
              <a:t>小</a:t>
            </a:r>
            <a:r>
              <a:rPr lang="zh-CN" altLang="en-US" sz="1400" dirty="0"/>
              <a:t>文</a:t>
            </a:r>
            <a:r>
              <a:rPr lang="zh-CN" altLang="en-US" sz="1400" dirty="0" smtClean="0"/>
              <a:t>智能</a:t>
            </a:r>
            <a:r>
              <a:rPr lang="en-US" altLang="zh-CN" sz="1400" dirty="0" smtClean="0"/>
              <a:t>”</a:t>
            </a:r>
            <a:r>
              <a:rPr lang="zh-CN" altLang="en-US" sz="1400" dirty="0" smtClean="0"/>
              <a:t>以</a:t>
            </a:r>
            <a:r>
              <a:rPr lang="zh-CN" altLang="en-US" sz="1400" dirty="0"/>
              <a:t>人机语言交互为核心技术，可广泛应用于政务服务工作的以下业务</a:t>
            </a:r>
            <a:r>
              <a:rPr lang="zh-CN" altLang="en-US" sz="1400" dirty="0" smtClean="0"/>
              <a:t>范围。</a:t>
            </a:r>
            <a:endParaRPr lang="zh-CN" alt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2000">
        <p14:prism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alphaModFix amt="4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01951" y="3814584"/>
            <a:ext cx="3877985" cy="830997"/>
          </a:xfrm>
          <a:prstGeom prst="rect">
            <a:avLst/>
          </a:prstGeom>
          <a:noFill/>
        </p:spPr>
        <p:txBody>
          <a:bodyPr vert="horz" wrap="none" rtlCol="0" anchor="ctr">
            <a:spAutoFit/>
          </a:bodyPr>
          <a:lstStyle/>
          <a:p>
            <a:pPr algn="ctr"/>
            <a:r>
              <a:rPr lang="zh-CN" altLang="en-US" sz="4800" b="1" dirty="0" smtClean="0">
                <a:solidFill>
                  <a:srgbClr val="4A9CC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charset="-122"/>
              </a:rPr>
              <a:t>部分业务现状</a:t>
            </a:r>
            <a:endParaRPr lang="zh-CN" altLang="en-US" sz="4800" b="1" dirty="0">
              <a:solidFill>
                <a:srgbClr val="4A9CCB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微软雅黑" panose="020B0503020204020204" charset="-122"/>
            </a:endParaRPr>
          </a:p>
        </p:txBody>
      </p:sp>
      <p:grpSp>
        <p:nvGrpSpPr>
          <p:cNvPr id="4" name="组合 7"/>
          <p:cNvGrpSpPr/>
          <p:nvPr/>
        </p:nvGrpSpPr>
        <p:grpSpPr>
          <a:xfrm>
            <a:off x="5023040" y="1569382"/>
            <a:ext cx="2498670" cy="1862048"/>
            <a:chOff x="2757770" y="2361497"/>
            <a:chExt cx="2498670" cy="1862048"/>
          </a:xfrm>
        </p:grpSpPr>
        <p:sp>
          <p:nvSpPr>
            <p:cNvPr id="5" name="TextBox 59"/>
            <p:cNvSpPr txBox="1">
              <a:spLocks noChangeArrowheads="1"/>
            </p:cNvSpPr>
            <p:nvPr/>
          </p:nvSpPr>
          <p:spPr bwMode="auto">
            <a:xfrm flipH="1">
              <a:off x="3053117" y="2361497"/>
              <a:ext cx="1845118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>
                <a:defRPr/>
              </a:pPr>
              <a:r>
                <a:rPr lang="en-US" altLang="zh-CN" sz="11500" kern="0" dirty="0">
                  <a:solidFill>
                    <a:srgbClr val="4A9CCB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03</a:t>
              </a:r>
              <a:endParaRPr lang="en-US" altLang="ko-KR" sz="8800" kern="0" dirty="0">
                <a:solidFill>
                  <a:srgbClr val="4A9CC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2787950" y="3646240"/>
              <a:ext cx="2468490" cy="32768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9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1CBC6"/>
                </a:solidFill>
                <a:latin typeface="思源黑体 CN Normal" panose="020B0400000000000000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757770" y="3801706"/>
              <a:ext cx="2498670" cy="387863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1CBC6"/>
                </a:solidFill>
                <a:latin typeface="思源黑体 CN Normal" panose="020B0400000000000000" pitchFamily="34" charset="-122"/>
              </a:endParaRPr>
            </a:p>
          </p:txBody>
        </p:sp>
      </p:grpSp>
      <p:sp>
        <p:nvSpPr>
          <p:cNvPr id="8" name="任意多边形 38"/>
          <p:cNvSpPr/>
          <p:nvPr/>
        </p:nvSpPr>
        <p:spPr>
          <a:xfrm>
            <a:off x="5318387" y="1331543"/>
            <a:ext cx="1954610" cy="1113172"/>
          </a:xfrm>
          <a:custGeom>
            <a:avLst/>
            <a:gdLst>
              <a:gd name="connsiteX0" fmla="*/ 0 w 1845118"/>
              <a:gd name="connsiteY0" fmla="*/ 0 h 1113172"/>
              <a:gd name="connsiteX1" fmla="*/ 1845118 w 1845118"/>
              <a:gd name="connsiteY1" fmla="*/ 0 h 1113172"/>
              <a:gd name="connsiteX2" fmla="*/ 1845118 w 1845118"/>
              <a:gd name="connsiteY2" fmla="*/ 1113172 h 1113172"/>
              <a:gd name="connsiteX3" fmla="*/ 1054278 w 1845118"/>
              <a:gd name="connsiteY3" fmla="*/ 1113172 h 1113172"/>
              <a:gd name="connsiteX4" fmla="*/ 1054278 w 1845118"/>
              <a:gd name="connsiteY4" fmla="*/ 539460 h 1113172"/>
              <a:gd name="connsiteX5" fmla="*/ 0 w 1845118"/>
              <a:gd name="connsiteY5" fmla="*/ 539460 h 1113172"/>
              <a:gd name="connsiteX0-1" fmla="*/ 1054278 w 1845118"/>
              <a:gd name="connsiteY0-2" fmla="*/ 539460 h 1113172"/>
              <a:gd name="connsiteX1-3" fmla="*/ 0 w 1845118"/>
              <a:gd name="connsiteY1-4" fmla="*/ 539460 h 1113172"/>
              <a:gd name="connsiteX2-5" fmla="*/ 0 w 1845118"/>
              <a:gd name="connsiteY2-6" fmla="*/ 0 h 1113172"/>
              <a:gd name="connsiteX3-7" fmla="*/ 1845118 w 1845118"/>
              <a:gd name="connsiteY3-8" fmla="*/ 0 h 1113172"/>
              <a:gd name="connsiteX4-9" fmla="*/ 1845118 w 1845118"/>
              <a:gd name="connsiteY4-10" fmla="*/ 1113172 h 1113172"/>
              <a:gd name="connsiteX5-11" fmla="*/ 1054278 w 1845118"/>
              <a:gd name="connsiteY5-12" fmla="*/ 1113172 h 1113172"/>
              <a:gd name="connsiteX6" fmla="*/ 1145718 w 1845118"/>
              <a:gd name="connsiteY6" fmla="*/ 630900 h 1113172"/>
              <a:gd name="connsiteX0-13" fmla="*/ 1054278 w 1845118"/>
              <a:gd name="connsiteY0-14" fmla="*/ 539460 h 1113172"/>
              <a:gd name="connsiteX1-15" fmla="*/ 0 w 1845118"/>
              <a:gd name="connsiteY1-16" fmla="*/ 539460 h 1113172"/>
              <a:gd name="connsiteX2-17" fmla="*/ 0 w 1845118"/>
              <a:gd name="connsiteY2-18" fmla="*/ 0 h 1113172"/>
              <a:gd name="connsiteX3-19" fmla="*/ 1845118 w 1845118"/>
              <a:gd name="connsiteY3-20" fmla="*/ 0 h 1113172"/>
              <a:gd name="connsiteX4-21" fmla="*/ 1845118 w 1845118"/>
              <a:gd name="connsiteY4-22" fmla="*/ 1113172 h 1113172"/>
              <a:gd name="connsiteX5-23" fmla="*/ 1054278 w 1845118"/>
              <a:gd name="connsiteY5-24" fmla="*/ 1113172 h 1113172"/>
              <a:gd name="connsiteX0-25" fmla="*/ 0 w 1845118"/>
              <a:gd name="connsiteY0-26" fmla="*/ 539460 h 1113172"/>
              <a:gd name="connsiteX1-27" fmla="*/ 0 w 1845118"/>
              <a:gd name="connsiteY1-28" fmla="*/ 0 h 1113172"/>
              <a:gd name="connsiteX2-29" fmla="*/ 1845118 w 1845118"/>
              <a:gd name="connsiteY2-30" fmla="*/ 0 h 1113172"/>
              <a:gd name="connsiteX3-31" fmla="*/ 1845118 w 1845118"/>
              <a:gd name="connsiteY3-32" fmla="*/ 1113172 h 1113172"/>
              <a:gd name="connsiteX4-33" fmla="*/ 1054278 w 1845118"/>
              <a:gd name="connsiteY4-34" fmla="*/ 1113172 h 1113172"/>
              <a:gd name="connsiteX0-35" fmla="*/ 0 w 1845118"/>
              <a:gd name="connsiteY0-36" fmla="*/ 539460 h 1113172"/>
              <a:gd name="connsiteX1-37" fmla="*/ 0 w 1845118"/>
              <a:gd name="connsiteY1-38" fmla="*/ 0 h 1113172"/>
              <a:gd name="connsiteX2-39" fmla="*/ 1845118 w 1845118"/>
              <a:gd name="connsiteY2-40" fmla="*/ 0 h 1113172"/>
              <a:gd name="connsiteX3-41" fmla="*/ 1845118 w 1845118"/>
              <a:gd name="connsiteY3-42" fmla="*/ 1113172 h 11131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845118" h="1113172">
                <a:moveTo>
                  <a:pt x="0" y="539460"/>
                </a:moveTo>
                <a:lnTo>
                  <a:pt x="0" y="0"/>
                </a:lnTo>
                <a:lnTo>
                  <a:pt x="1845118" y="0"/>
                </a:lnTo>
                <a:lnTo>
                  <a:pt x="1845118" y="1113172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1CBC6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9" name="任意多边形 36"/>
          <p:cNvSpPr/>
          <p:nvPr/>
        </p:nvSpPr>
        <p:spPr>
          <a:xfrm>
            <a:off x="5023040" y="1639722"/>
            <a:ext cx="2498670" cy="1827878"/>
          </a:xfrm>
          <a:custGeom>
            <a:avLst/>
            <a:gdLst>
              <a:gd name="connsiteX0" fmla="*/ 0 w 2362498"/>
              <a:gd name="connsiteY0" fmla="*/ 0 h 1827878"/>
              <a:gd name="connsiteX1" fmla="*/ 618105 w 2362498"/>
              <a:gd name="connsiteY1" fmla="*/ 0 h 1827878"/>
              <a:gd name="connsiteX2" fmla="*/ 618105 w 2362498"/>
              <a:gd name="connsiteY2" fmla="*/ 1612423 h 1827878"/>
              <a:gd name="connsiteX3" fmla="*/ 2362498 w 2362498"/>
              <a:gd name="connsiteY3" fmla="*/ 1612423 h 1827878"/>
              <a:gd name="connsiteX4" fmla="*/ 2362498 w 2362498"/>
              <a:gd name="connsiteY4" fmla="*/ 1827878 h 1827878"/>
              <a:gd name="connsiteX5" fmla="*/ 839514 w 2362498"/>
              <a:gd name="connsiteY5" fmla="*/ 1827878 h 1827878"/>
              <a:gd name="connsiteX6" fmla="*/ 433218 w 2362498"/>
              <a:gd name="connsiteY6" fmla="*/ 1827878 h 1827878"/>
              <a:gd name="connsiteX7" fmla="*/ 433218 w 2362498"/>
              <a:gd name="connsiteY7" fmla="*/ 1826314 h 1827878"/>
              <a:gd name="connsiteX8" fmla="*/ 0 w 2362498"/>
              <a:gd name="connsiteY8" fmla="*/ 1826314 h 1827878"/>
              <a:gd name="connsiteX0-1" fmla="*/ 618105 w 2362498"/>
              <a:gd name="connsiteY0-2" fmla="*/ 1612423 h 1827878"/>
              <a:gd name="connsiteX1-3" fmla="*/ 2362498 w 2362498"/>
              <a:gd name="connsiteY1-4" fmla="*/ 1612423 h 1827878"/>
              <a:gd name="connsiteX2-5" fmla="*/ 2362498 w 2362498"/>
              <a:gd name="connsiteY2-6" fmla="*/ 1827878 h 1827878"/>
              <a:gd name="connsiteX3-7" fmla="*/ 839514 w 2362498"/>
              <a:gd name="connsiteY3-8" fmla="*/ 1827878 h 1827878"/>
              <a:gd name="connsiteX4-9" fmla="*/ 433218 w 2362498"/>
              <a:gd name="connsiteY4-10" fmla="*/ 1827878 h 1827878"/>
              <a:gd name="connsiteX5-11" fmla="*/ 433218 w 2362498"/>
              <a:gd name="connsiteY5-12" fmla="*/ 1826314 h 1827878"/>
              <a:gd name="connsiteX6-13" fmla="*/ 0 w 2362498"/>
              <a:gd name="connsiteY6-14" fmla="*/ 1826314 h 1827878"/>
              <a:gd name="connsiteX7-15" fmla="*/ 0 w 2362498"/>
              <a:gd name="connsiteY7-16" fmla="*/ 0 h 1827878"/>
              <a:gd name="connsiteX8-17" fmla="*/ 618105 w 2362498"/>
              <a:gd name="connsiteY8-18" fmla="*/ 0 h 1827878"/>
              <a:gd name="connsiteX9" fmla="*/ 709545 w 2362498"/>
              <a:gd name="connsiteY9" fmla="*/ 1703863 h 1827878"/>
              <a:gd name="connsiteX0-19" fmla="*/ 618105 w 2362498"/>
              <a:gd name="connsiteY0-20" fmla="*/ 1612423 h 1827878"/>
              <a:gd name="connsiteX1-21" fmla="*/ 2362498 w 2362498"/>
              <a:gd name="connsiteY1-22" fmla="*/ 1612423 h 1827878"/>
              <a:gd name="connsiteX2-23" fmla="*/ 2362498 w 2362498"/>
              <a:gd name="connsiteY2-24" fmla="*/ 1827878 h 1827878"/>
              <a:gd name="connsiteX3-25" fmla="*/ 839514 w 2362498"/>
              <a:gd name="connsiteY3-26" fmla="*/ 1827878 h 1827878"/>
              <a:gd name="connsiteX4-27" fmla="*/ 433218 w 2362498"/>
              <a:gd name="connsiteY4-28" fmla="*/ 1827878 h 1827878"/>
              <a:gd name="connsiteX5-29" fmla="*/ 433218 w 2362498"/>
              <a:gd name="connsiteY5-30" fmla="*/ 1826314 h 1827878"/>
              <a:gd name="connsiteX6-31" fmla="*/ 0 w 2362498"/>
              <a:gd name="connsiteY6-32" fmla="*/ 1826314 h 1827878"/>
              <a:gd name="connsiteX7-33" fmla="*/ 0 w 2362498"/>
              <a:gd name="connsiteY7-34" fmla="*/ 0 h 1827878"/>
              <a:gd name="connsiteX8-35" fmla="*/ 618105 w 2362498"/>
              <a:gd name="connsiteY8-36" fmla="*/ 0 h 1827878"/>
              <a:gd name="connsiteX0-37" fmla="*/ 2362498 w 2362498"/>
              <a:gd name="connsiteY0-38" fmla="*/ 1612423 h 1827878"/>
              <a:gd name="connsiteX1-39" fmla="*/ 2362498 w 2362498"/>
              <a:gd name="connsiteY1-40" fmla="*/ 1827878 h 1827878"/>
              <a:gd name="connsiteX2-41" fmla="*/ 839514 w 2362498"/>
              <a:gd name="connsiteY2-42" fmla="*/ 1827878 h 1827878"/>
              <a:gd name="connsiteX3-43" fmla="*/ 433218 w 2362498"/>
              <a:gd name="connsiteY3-44" fmla="*/ 1827878 h 1827878"/>
              <a:gd name="connsiteX4-45" fmla="*/ 433218 w 2362498"/>
              <a:gd name="connsiteY4-46" fmla="*/ 1826314 h 1827878"/>
              <a:gd name="connsiteX5-47" fmla="*/ 0 w 2362498"/>
              <a:gd name="connsiteY5-48" fmla="*/ 1826314 h 1827878"/>
              <a:gd name="connsiteX6-49" fmla="*/ 0 w 2362498"/>
              <a:gd name="connsiteY6-50" fmla="*/ 0 h 1827878"/>
              <a:gd name="connsiteX7-51" fmla="*/ 618105 w 2362498"/>
              <a:gd name="connsiteY7-52" fmla="*/ 0 h 18278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2362498" h="1827878">
                <a:moveTo>
                  <a:pt x="2362498" y="1612423"/>
                </a:moveTo>
                <a:lnTo>
                  <a:pt x="2362498" y="1827878"/>
                </a:lnTo>
                <a:lnTo>
                  <a:pt x="839514" y="1827878"/>
                </a:lnTo>
                <a:lnTo>
                  <a:pt x="433218" y="1827878"/>
                </a:lnTo>
                <a:lnTo>
                  <a:pt x="433218" y="1826314"/>
                </a:lnTo>
                <a:lnTo>
                  <a:pt x="0" y="1826314"/>
                </a:lnTo>
                <a:lnTo>
                  <a:pt x="0" y="0"/>
                </a:lnTo>
                <a:lnTo>
                  <a:pt x="618105" y="0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41CBC6"/>
              </a:solidFill>
              <a:latin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gallery dir="l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alphaModFix amt="4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560756" y="1936741"/>
            <a:ext cx="2400300" cy="3690336"/>
            <a:chOff x="839788" y="1541478"/>
            <a:chExt cx="2400300" cy="3200400"/>
          </a:xfrm>
        </p:grpSpPr>
        <p:sp>
          <p:nvSpPr>
            <p:cNvPr id="4" name="Rounded Rectangle 31"/>
            <p:cNvSpPr/>
            <p:nvPr/>
          </p:nvSpPr>
          <p:spPr>
            <a:xfrm>
              <a:off x="839788" y="1541478"/>
              <a:ext cx="2400300" cy="3200400"/>
            </a:xfrm>
            <a:prstGeom prst="roundRect">
              <a:avLst>
                <a:gd name="adj" fmla="val 4167"/>
              </a:avLst>
            </a:prstGeom>
            <a:solidFill>
              <a:srgbClr val="5A538C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+mn-lt"/>
              </a:endParaRPr>
            </a:p>
          </p:txBody>
        </p:sp>
        <p:grpSp>
          <p:nvGrpSpPr>
            <p:cNvPr id="5" name="Group 8"/>
            <p:cNvGrpSpPr/>
            <p:nvPr/>
          </p:nvGrpSpPr>
          <p:grpSpPr>
            <a:xfrm>
              <a:off x="1671413" y="1853967"/>
              <a:ext cx="737050" cy="649909"/>
              <a:chOff x="6197019" y="1440267"/>
              <a:chExt cx="737050" cy="649909"/>
            </a:xfrm>
          </p:grpSpPr>
          <p:sp>
            <p:nvSpPr>
              <p:cNvPr id="11" name="Oval 11"/>
              <p:cNvSpPr/>
              <p:nvPr/>
            </p:nvSpPr>
            <p:spPr>
              <a:xfrm>
                <a:off x="6197019" y="1440267"/>
                <a:ext cx="737050" cy="649909"/>
              </a:xfrm>
              <a:prstGeom prst="ellipse">
                <a:avLst/>
              </a:prstGeom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112"/>
              <p:cNvSpPr>
                <a:spLocks noChangeArrowheads="1"/>
              </p:cNvSpPr>
              <p:nvPr/>
            </p:nvSpPr>
            <p:spPr bwMode="auto">
              <a:xfrm>
                <a:off x="6397779" y="1665698"/>
                <a:ext cx="335530" cy="286188"/>
              </a:xfrm>
              <a:custGeom>
                <a:avLst/>
                <a:gdLst>
                  <a:gd name="T0" fmla="*/ 172426 w 601"/>
                  <a:gd name="T1" fmla="*/ 114823 h 510"/>
                  <a:gd name="T2" fmla="*/ 172426 w 601"/>
                  <a:gd name="T3" fmla="*/ 28164 h 510"/>
                  <a:gd name="T4" fmla="*/ 172426 w 601"/>
                  <a:gd name="T5" fmla="*/ 114823 h 510"/>
                  <a:gd name="T6" fmla="*/ 192902 w 601"/>
                  <a:gd name="T7" fmla="*/ 61383 h 510"/>
                  <a:gd name="T8" fmla="*/ 182844 w 601"/>
                  <a:gd name="T9" fmla="*/ 50912 h 510"/>
                  <a:gd name="T10" fmla="*/ 162368 w 601"/>
                  <a:gd name="T11" fmla="*/ 50912 h 510"/>
                  <a:gd name="T12" fmla="*/ 152310 w 601"/>
                  <a:gd name="T13" fmla="*/ 61383 h 510"/>
                  <a:gd name="T14" fmla="*/ 152310 w 601"/>
                  <a:gd name="T15" fmla="*/ 81604 h 510"/>
                  <a:gd name="T16" fmla="*/ 162368 w 601"/>
                  <a:gd name="T17" fmla="*/ 91714 h 510"/>
                  <a:gd name="T18" fmla="*/ 182844 w 601"/>
                  <a:gd name="T19" fmla="*/ 91714 h 510"/>
                  <a:gd name="T20" fmla="*/ 192902 w 601"/>
                  <a:gd name="T21" fmla="*/ 81604 h 510"/>
                  <a:gd name="T22" fmla="*/ 192902 w 601"/>
                  <a:gd name="T23" fmla="*/ 61383 h 510"/>
                  <a:gd name="T24" fmla="*/ 129320 w 601"/>
                  <a:gd name="T25" fmla="*/ 35747 h 510"/>
                  <a:gd name="T26" fmla="*/ 119261 w 601"/>
                  <a:gd name="T27" fmla="*/ 15165 h 510"/>
                  <a:gd name="T28" fmla="*/ 126805 w 601"/>
                  <a:gd name="T29" fmla="*/ 0 h 510"/>
                  <a:gd name="T30" fmla="*/ 136863 w 601"/>
                  <a:gd name="T31" fmla="*/ 5055 h 510"/>
                  <a:gd name="T32" fmla="*/ 129320 w 601"/>
                  <a:gd name="T33" fmla="*/ 35747 h 510"/>
                  <a:gd name="T34" fmla="*/ 96271 w 601"/>
                  <a:gd name="T35" fmla="*/ 15165 h 510"/>
                  <a:gd name="T36" fmla="*/ 50650 w 601"/>
                  <a:gd name="T37" fmla="*/ 58856 h 510"/>
                  <a:gd name="T38" fmla="*/ 78669 w 601"/>
                  <a:gd name="T39" fmla="*/ 5055 h 510"/>
                  <a:gd name="T40" fmla="*/ 96271 w 601"/>
                  <a:gd name="T41" fmla="*/ 10110 h 510"/>
                  <a:gd name="T42" fmla="*/ 81184 w 601"/>
                  <a:gd name="T43" fmla="*/ 68966 h 510"/>
                  <a:gd name="T44" fmla="*/ 116747 w 601"/>
                  <a:gd name="T45" fmla="*/ 68966 h 510"/>
                  <a:gd name="T46" fmla="*/ 136863 w 601"/>
                  <a:gd name="T47" fmla="*/ 114823 h 510"/>
                  <a:gd name="T48" fmla="*/ 147281 w 601"/>
                  <a:gd name="T49" fmla="*/ 163207 h 510"/>
                  <a:gd name="T50" fmla="*/ 157339 w 601"/>
                  <a:gd name="T51" fmla="*/ 124933 h 510"/>
                  <a:gd name="T52" fmla="*/ 187873 w 601"/>
                  <a:gd name="T53" fmla="*/ 122406 h 510"/>
                  <a:gd name="T54" fmla="*/ 174941 w 601"/>
                  <a:gd name="T55" fmla="*/ 176206 h 510"/>
                  <a:gd name="T56" fmla="*/ 164883 w 601"/>
                  <a:gd name="T57" fmla="*/ 183789 h 510"/>
                  <a:gd name="T58" fmla="*/ 159853 w 601"/>
                  <a:gd name="T59" fmla="*/ 183789 h 510"/>
                  <a:gd name="T60" fmla="*/ 50650 w 601"/>
                  <a:gd name="T61" fmla="*/ 183789 h 510"/>
                  <a:gd name="T62" fmla="*/ 50650 w 601"/>
                  <a:gd name="T63" fmla="*/ 183789 h 510"/>
                  <a:gd name="T64" fmla="*/ 40592 w 601"/>
                  <a:gd name="T65" fmla="*/ 176206 h 510"/>
                  <a:gd name="T66" fmla="*/ 10058 w 601"/>
                  <a:gd name="T67" fmla="*/ 89186 h 510"/>
                  <a:gd name="T68" fmla="*/ 10058 w 601"/>
                  <a:gd name="T69" fmla="*/ 68966 h 510"/>
                  <a:gd name="T70" fmla="*/ 81184 w 601"/>
                  <a:gd name="T71" fmla="*/ 68966 h 510"/>
                  <a:gd name="T72" fmla="*/ 96271 w 601"/>
                  <a:gd name="T73" fmla="*/ 153097 h 510"/>
                  <a:gd name="T74" fmla="*/ 116747 w 601"/>
                  <a:gd name="T75" fmla="*/ 153097 h 510"/>
                  <a:gd name="T76" fmla="*/ 106689 w 601"/>
                  <a:gd name="T77" fmla="*/ 89186 h 510"/>
                  <a:gd name="T78" fmla="*/ 96271 w 601"/>
                  <a:gd name="T79" fmla="*/ 153097 h 510"/>
                  <a:gd name="T80" fmla="*/ 76155 w 601"/>
                  <a:gd name="T81" fmla="*/ 99658 h 510"/>
                  <a:gd name="T82" fmla="*/ 55679 w 601"/>
                  <a:gd name="T83" fmla="*/ 99658 h 510"/>
                  <a:gd name="T84" fmla="*/ 65737 w 601"/>
                  <a:gd name="T85" fmla="*/ 163207 h 510"/>
                  <a:gd name="T86" fmla="*/ 76155 w 601"/>
                  <a:gd name="T87" fmla="*/ 99658 h 51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601" h="510">
                    <a:moveTo>
                      <a:pt x="480" y="318"/>
                    </a:moveTo>
                    <a:lnTo>
                      <a:pt x="480" y="318"/>
                    </a:lnTo>
                    <a:cubicBezTo>
                      <a:pt x="410" y="318"/>
                      <a:pt x="353" y="269"/>
                      <a:pt x="353" y="198"/>
                    </a:cubicBezTo>
                    <a:cubicBezTo>
                      <a:pt x="353" y="127"/>
                      <a:pt x="410" y="78"/>
                      <a:pt x="480" y="78"/>
                    </a:cubicBezTo>
                    <a:cubicBezTo>
                      <a:pt x="544" y="78"/>
                      <a:pt x="600" y="127"/>
                      <a:pt x="600" y="198"/>
                    </a:cubicBezTo>
                    <a:cubicBezTo>
                      <a:pt x="600" y="269"/>
                      <a:pt x="544" y="318"/>
                      <a:pt x="480" y="318"/>
                    </a:cubicBezTo>
                    <a:close/>
                    <a:moveTo>
                      <a:pt x="537" y="170"/>
                    </a:moveTo>
                    <a:lnTo>
                      <a:pt x="537" y="170"/>
                    </a:lnTo>
                    <a:cubicBezTo>
                      <a:pt x="509" y="170"/>
                      <a:pt x="509" y="170"/>
                      <a:pt x="509" y="170"/>
                    </a:cubicBezTo>
                    <a:cubicBezTo>
                      <a:pt x="509" y="141"/>
                      <a:pt x="509" y="141"/>
                      <a:pt x="509" y="141"/>
                    </a:cubicBezTo>
                    <a:cubicBezTo>
                      <a:pt x="509" y="127"/>
                      <a:pt x="494" y="113"/>
                      <a:pt x="480" y="113"/>
                    </a:cubicBezTo>
                    <a:cubicBezTo>
                      <a:pt x="459" y="113"/>
                      <a:pt x="452" y="127"/>
                      <a:pt x="452" y="141"/>
                    </a:cubicBezTo>
                    <a:cubicBezTo>
                      <a:pt x="452" y="170"/>
                      <a:pt x="452" y="170"/>
                      <a:pt x="452" y="170"/>
                    </a:cubicBezTo>
                    <a:cubicBezTo>
                      <a:pt x="424" y="170"/>
                      <a:pt x="424" y="170"/>
                      <a:pt x="424" y="170"/>
                    </a:cubicBezTo>
                    <a:cubicBezTo>
                      <a:pt x="403" y="170"/>
                      <a:pt x="396" y="184"/>
                      <a:pt x="396" y="198"/>
                    </a:cubicBezTo>
                    <a:cubicBezTo>
                      <a:pt x="396" y="212"/>
                      <a:pt x="403" y="226"/>
                      <a:pt x="424" y="226"/>
                    </a:cubicBezTo>
                    <a:cubicBezTo>
                      <a:pt x="452" y="226"/>
                      <a:pt x="452" y="226"/>
                      <a:pt x="452" y="226"/>
                    </a:cubicBezTo>
                    <a:cubicBezTo>
                      <a:pt x="452" y="254"/>
                      <a:pt x="452" y="254"/>
                      <a:pt x="452" y="254"/>
                    </a:cubicBezTo>
                    <a:cubicBezTo>
                      <a:pt x="452" y="269"/>
                      <a:pt x="459" y="283"/>
                      <a:pt x="480" y="283"/>
                    </a:cubicBezTo>
                    <a:cubicBezTo>
                      <a:pt x="494" y="283"/>
                      <a:pt x="509" y="269"/>
                      <a:pt x="509" y="254"/>
                    </a:cubicBezTo>
                    <a:cubicBezTo>
                      <a:pt x="509" y="226"/>
                      <a:pt x="509" y="226"/>
                      <a:pt x="509" y="226"/>
                    </a:cubicBezTo>
                    <a:cubicBezTo>
                      <a:pt x="537" y="226"/>
                      <a:pt x="537" y="226"/>
                      <a:pt x="537" y="226"/>
                    </a:cubicBezTo>
                    <a:cubicBezTo>
                      <a:pt x="551" y="226"/>
                      <a:pt x="565" y="212"/>
                      <a:pt x="565" y="198"/>
                    </a:cubicBezTo>
                    <a:cubicBezTo>
                      <a:pt x="565" y="184"/>
                      <a:pt x="551" y="170"/>
                      <a:pt x="537" y="170"/>
                    </a:cubicBezTo>
                    <a:close/>
                    <a:moveTo>
                      <a:pt x="360" y="99"/>
                    </a:moveTo>
                    <a:lnTo>
                      <a:pt x="360" y="99"/>
                    </a:lnTo>
                    <a:cubicBezTo>
                      <a:pt x="332" y="42"/>
                      <a:pt x="332" y="42"/>
                      <a:pt x="332" y="42"/>
                    </a:cubicBezTo>
                    <a:cubicBezTo>
                      <a:pt x="332" y="35"/>
                      <a:pt x="325" y="35"/>
                      <a:pt x="325" y="28"/>
                    </a:cubicBezTo>
                    <a:cubicBezTo>
                      <a:pt x="325" y="14"/>
                      <a:pt x="339" y="0"/>
                      <a:pt x="353" y="0"/>
                    </a:cubicBezTo>
                    <a:cubicBezTo>
                      <a:pt x="367" y="0"/>
                      <a:pt x="374" y="7"/>
                      <a:pt x="381" y="14"/>
                    </a:cubicBezTo>
                    <a:cubicBezTo>
                      <a:pt x="410" y="63"/>
                      <a:pt x="410" y="63"/>
                      <a:pt x="410" y="63"/>
                    </a:cubicBezTo>
                    <a:cubicBezTo>
                      <a:pt x="389" y="71"/>
                      <a:pt x="374" y="85"/>
                      <a:pt x="360" y="99"/>
                    </a:cubicBezTo>
                    <a:close/>
                    <a:moveTo>
                      <a:pt x="268" y="42"/>
                    </a:moveTo>
                    <a:lnTo>
                      <a:pt x="268" y="42"/>
                    </a:lnTo>
                    <a:cubicBezTo>
                      <a:pt x="205" y="163"/>
                      <a:pt x="205" y="163"/>
                      <a:pt x="205" y="163"/>
                    </a:cubicBezTo>
                    <a:cubicBezTo>
                      <a:pt x="141" y="163"/>
                      <a:pt x="141" y="163"/>
                      <a:pt x="141" y="163"/>
                    </a:cubicBezTo>
                    <a:cubicBezTo>
                      <a:pt x="219" y="14"/>
                      <a:pt x="219" y="14"/>
                      <a:pt x="219" y="14"/>
                    </a:cubicBezTo>
                    <a:cubicBezTo>
                      <a:pt x="219" y="7"/>
                      <a:pt x="233" y="0"/>
                      <a:pt x="240" y="0"/>
                    </a:cubicBezTo>
                    <a:cubicBezTo>
                      <a:pt x="261" y="0"/>
                      <a:pt x="268" y="14"/>
                      <a:pt x="268" y="28"/>
                    </a:cubicBezTo>
                    <a:cubicBezTo>
                      <a:pt x="268" y="35"/>
                      <a:pt x="268" y="35"/>
                      <a:pt x="268" y="42"/>
                    </a:cubicBezTo>
                    <a:close/>
                    <a:moveTo>
                      <a:pt x="226" y="191"/>
                    </a:moveTo>
                    <a:lnTo>
                      <a:pt x="226" y="191"/>
                    </a:lnTo>
                    <a:cubicBezTo>
                      <a:pt x="325" y="191"/>
                      <a:pt x="325" y="191"/>
                      <a:pt x="325" y="191"/>
                    </a:cubicBezTo>
                    <a:lnTo>
                      <a:pt x="325" y="198"/>
                    </a:lnTo>
                    <a:cubicBezTo>
                      <a:pt x="325" y="247"/>
                      <a:pt x="346" y="290"/>
                      <a:pt x="381" y="318"/>
                    </a:cubicBezTo>
                    <a:cubicBezTo>
                      <a:pt x="381" y="424"/>
                      <a:pt x="381" y="424"/>
                      <a:pt x="381" y="424"/>
                    </a:cubicBezTo>
                    <a:cubicBezTo>
                      <a:pt x="381" y="438"/>
                      <a:pt x="396" y="452"/>
                      <a:pt x="410" y="452"/>
                    </a:cubicBezTo>
                    <a:cubicBezTo>
                      <a:pt x="431" y="452"/>
                      <a:pt x="438" y="438"/>
                      <a:pt x="438" y="424"/>
                    </a:cubicBezTo>
                    <a:cubicBezTo>
                      <a:pt x="438" y="346"/>
                      <a:pt x="438" y="346"/>
                      <a:pt x="438" y="346"/>
                    </a:cubicBezTo>
                    <a:cubicBezTo>
                      <a:pt x="452" y="346"/>
                      <a:pt x="466" y="346"/>
                      <a:pt x="480" y="346"/>
                    </a:cubicBezTo>
                    <a:cubicBezTo>
                      <a:pt x="494" y="346"/>
                      <a:pt x="509" y="346"/>
                      <a:pt x="523" y="339"/>
                    </a:cubicBezTo>
                    <a:cubicBezTo>
                      <a:pt x="487" y="488"/>
                      <a:pt x="487" y="488"/>
                      <a:pt x="487" y="488"/>
                    </a:cubicBezTo>
                    <a:cubicBezTo>
                      <a:pt x="480" y="502"/>
                      <a:pt x="473" y="509"/>
                      <a:pt x="459" y="509"/>
                    </a:cubicBezTo>
                    <a:cubicBezTo>
                      <a:pt x="452" y="509"/>
                      <a:pt x="452" y="509"/>
                      <a:pt x="452" y="509"/>
                    </a:cubicBezTo>
                    <a:cubicBezTo>
                      <a:pt x="445" y="509"/>
                      <a:pt x="445" y="509"/>
                      <a:pt x="445" y="509"/>
                    </a:cubicBezTo>
                    <a:cubicBezTo>
                      <a:pt x="141" y="509"/>
                      <a:pt x="141" y="509"/>
                      <a:pt x="141" y="509"/>
                    </a:cubicBezTo>
                    <a:cubicBezTo>
                      <a:pt x="127" y="509"/>
                      <a:pt x="113" y="502"/>
                      <a:pt x="113" y="488"/>
                    </a:cubicBezTo>
                    <a:cubicBezTo>
                      <a:pt x="49" y="247"/>
                      <a:pt x="49" y="247"/>
                      <a:pt x="49" y="247"/>
                    </a:cubicBezTo>
                    <a:cubicBezTo>
                      <a:pt x="28" y="247"/>
                      <a:pt x="28" y="247"/>
                      <a:pt x="28" y="247"/>
                    </a:cubicBezTo>
                    <a:cubicBezTo>
                      <a:pt x="7" y="247"/>
                      <a:pt x="0" y="233"/>
                      <a:pt x="0" y="219"/>
                    </a:cubicBezTo>
                    <a:cubicBezTo>
                      <a:pt x="0" y="198"/>
                      <a:pt x="7" y="191"/>
                      <a:pt x="28" y="191"/>
                    </a:cubicBezTo>
                    <a:cubicBezTo>
                      <a:pt x="134" y="191"/>
                      <a:pt x="134" y="191"/>
                      <a:pt x="134" y="191"/>
                    </a:cubicBezTo>
                    <a:cubicBezTo>
                      <a:pt x="226" y="191"/>
                      <a:pt x="226" y="191"/>
                      <a:pt x="226" y="191"/>
                    </a:cubicBezTo>
                    <a:close/>
                    <a:moveTo>
                      <a:pt x="268" y="424"/>
                    </a:moveTo>
                    <a:lnTo>
                      <a:pt x="268" y="424"/>
                    </a:lnTo>
                    <a:cubicBezTo>
                      <a:pt x="268" y="438"/>
                      <a:pt x="283" y="452"/>
                      <a:pt x="297" y="452"/>
                    </a:cubicBezTo>
                    <a:cubicBezTo>
                      <a:pt x="318" y="452"/>
                      <a:pt x="325" y="438"/>
                      <a:pt x="325" y="424"/>
                    </a:cubicBezTo>
                    <a:cubicBezTo>
                      <a:pt x="325" y="276"/>
                      <a:pt x="325" y="276"/>
                      <a:pt x="325" y="276"/>
                    </a:cubicBezTo>
                    <a:cubicBezTo>
                      <a:pt x="325" y="254"/>
                      <a:pt x="318" y="247"/>
                      <a:pt x="297" y="247"/>
                    </a:cubicBezTo>
                    <a:cubicBezTo>
                      <a:pt x="283" y="247"/>
                      <a:pt x="268" y="254"/>
                      <a:pt x="268" y="276"/>
                    </a:cubicBezTo>
                    <a:lnTo>
                      <a:pt x="268" y="424"/>
                    </a:lnTo>
                    <a:close/>
                    <a:moveTo>
                      <a:pt x="212" y="276"/>
                    </a:moveTo>
                    <a:lnTo>
                      <a:pt x="212" y="276"/>
                    </a:lnTo>
                    <a:cubicBezTo>
                      <a:pt x="212" y="254"/>
                      <a:pt x="205" y="247"/>
                      <a:pt x="183" y="247"/>
                    </a:cubicBezTo>
                    <a:cubicBezTo>
                      <a:pt x="169" y="247"/>
                      <a:pt x="155" y="254"/>
                      <a:pt x="155" y="276"/>
                    </a:cubicBezTo>
                    <a:cubicBezTo>
                      <a:pt x="155" y="424"/>
                      <a:pt x="155" y="424"/>
                      <a:pt x="155" y="424"/>
                    </a:cubicBezTo>
                    <a:cubicBezTo>
                      <a:pt x="155" y="438"/>
                      <a:pt x="169" y="452"/>
                      <a:pt x="183" y="452"/>
                    </a:cubicBezTo>
                    <a:cubicBezTo>
                      <a:pt x="205" y="452"/>
                      <a:pt x="212" y="438"/>
                      <a:pt x="212" y="424"/>
                    </a:cubicBezTo>
                    <a:lnTo>
                      <a:pt x="212" y="276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6" name="TextBox 9"/>
            <p:cNvSpPr txBox="1"/>
            <p:nvPr/>
          </p:nvSpPr>
          <p:spPr>
            <a:xfrm>
              <a:off x="1426507" y="2638838"/>
              <a:ext cx="1226865" cy="410625"/>
            </a:xfrm>
            <a:prstGeom prst="rect">
              <a:avLst/>
            </a:prstGeom>
            <a:noFill/>
          </p:spPr>
          <p:txBody>
            <a:bodyPr wrap="none" lIns="36000" rIns="36000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+mn-lt"/>
                </a:rPr>
                <a:t>通知与调研</a:t>
              </a:r>
              <a:endParaRPr lang="en-US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7" name="TextBox 27"/>
            <p:cNvSpPr txBox="1"/>
            <p:nvPr/>
          </p:nvSpPr>
          <p:spPr>
            <a:xfrm>
              <a:off x="866165" y="3063198"/>
              <a:ext cx="2337711" cy="979580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▶ 重要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的调研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项目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，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如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人口普查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等</a:t>
              </a:r>
              <a:endParaRPr lang="en-US" altLang="zh-CN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▶ 主要采集方式：以人工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电话或短信群发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为主，辅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以人工上门表单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采集，往往需要大量的工作人员。</a:t>
              </a:r>
              <a:endParaRPr lang="en-US" altLang="zh-CN" sz="12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</p:grpSp>
      <p:grpSp>
        <p:nvGrpSpPr>
          <p:cNvPr id="13" name="Group 5"/>
          <p:cNvGrpSpPr/>
          <p:nvPr/>
        </p:nvGrpSpPr>
        <p:grpSpPr>
          <a:xfrm>
            <a:off x="4792847" y="1936742"/>
            <a:ext cx="2400300" cy="3690336"/>
            <a:chOff x="3544359" y="1541478"/>
            <a:chExt cx="2400300" cy="3200400"/>
          </a:xfrm>
        </p:grpSpPr>
        <p:sp>
          <p:nvSpPr>
            <p:cNvPr id="14" name="Rounded Rectangle 4"/>
            <p:cNvSpPr/>
            <p:nvPr/>
          </p:nvSpPr>
          <p:spPr>
            <a:xfrm>
              <a:off x="3544359" y="1541478"/>
              <a:ext cx="2400300" cy="3200400"/>
            </a:xfrm>
            <a:prstGeom prst="roundRect">
              <a:avLst>
                <a:gd name="adj" fmla="val 4167"/>
              </a:avLst>
            </a:prstGeom>
            <a:solidFill>
              <a:srgbClr val="4B73A8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+mn-lt"/>
              </a:endParaRPr>
            </a:p>
          </p:txBody>
        </p:sp>
        <p:grpSp>
          <p:nvGrpSpPr>
            <p:cNvPr id="15" name="Group 13"/>
            <p:cNvGrpSpPr/>
            <p:nvPr/>
          </p:nvGrpSpPr>
          <p:grpSpPr>
            <a:xfrm>
              <a:off x="4437529" y="1899718"/>
              <a:ext cx="573714" cy="511617"/>
              <a:chOff x="9371043" y="770944"/>
              <a:chExt cx="573714" cy="511617"/>
            </a:xfrm>
          </p:grpSpPr>
          <p:sp>
            <p:nvSpPr>
              <p:cNvPr id="21" name="Oval 16"/>
              <p:cNvSpPr/>
              <p:nvPr/>
            </p:nvSpPr>
            <p:spPr>
              <a:xfrm>
                <a:off x="9371043" y="770944"/>
                <a:ext cx="573714" cy="511617"/>
              </a:xfrm>
              <a:prstGeom prst="ellipse">
                <a:avLst/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2" name="Freeform 138"/>
              <p:cNvSpPr>
                <a:spLocks noChangeArrowheads="1"/>
              </p:cNvSpPr>
              <p:nvPr/>
            </p:nvSpPr>
            <p:spPr bwMode="auto">
              <a:xfrm>
                <a:off x="9511492" y="930887"/>
                <a:ext cx="333062" cy="325662"/>
              </a:xfrm>
              <a:custGeom>
                <a:avLst/>
                <a:gdLst>
                  <a:gd name="T0" fmla="*/ 203841 w 594"/>
                  <a:gd name="T1" fmla="*/ 122628 h 581"/>
                  <a:gd name="T2" fmla="*/ 201316 w 594"/>
                  <a:gd name="T3" fmla="*/ 122628 h 581"/>
                  <a:gd name="T4" fmla="*/ 196265 w 594"/>
                  <a:gd name="T5" fmla="*/ 140301 h 581"/>
                  <a:gd name="T6" fmla="*/ 196265 w 594"/>
                  <a:gd name="T7" fmla="*/ 142826 h 581"/>
                  <a:gd name="T8" fmla="*/ 196265 w 594"/>
                  <a:gd name="T9" fmla="*/ 145351 h 581"/>
                  <a:gd name="T10" fmla="*/ 196265 w 594"/>
                  <a:gd name="T11" fmla="*/ 145351 h 581"/>
                  <a:gd name="T12" fmla="*/ 193739 w 594"/>
                  <a:gd name="T13" fmla="*/ 147875 h 581"/>
                  <a:gd name="T14" fmla="*/ 185802 w 594"/>
                  <a:gd name="T15" fmla="*/ 150400 h 581"/>
                  <a:gd name="T16" fmla="*/ 185802 w 594"/>
                  <a:gd name="T17" fmla="*/ 150400 h 581"/>
                  <a:gd name="T18" fmla="*/ 155497 w 594"/>
                  <a:gd name="T19" fmla="*/ 122628 h 581"/>
                  <a:gd name="T20" fmla="*/ 155497 w 594"/>
                  <a:gd name="T21" fmla="*/ 122628 h 581"/>
                  <a:gd name="T22" fmla="*/ 50870 w 594"/>
                  <a:gd name="T23" fmla="*/ 112169 h 581"/>
                  <a:gd name="T24" fmla="*/ 60972 w 594"/>
                  <a:gd name="T25" fmla="*/ 0 h 581"/>
                  <a:gd name="T26" fmla="*/ 213943 w 594"/>
                  <a:gd name="T27" fmla="*/ 10459 h 581"/>
                  <a:gd name="T28" fmla="*/ 203841 w 594"/>
                  <a:gd name="T29" fmla="*/ 122628 h 581"/>
                  <a:gd name="T30" fmla="*/ 150446 w 594"/>
                  <a:gd name="T31" fmla="*/ 132727 h 581"/>
                  <a:gd name="T32" fmla="*/ 173175 w 594"/>
                  <a:gd name="T33" fmla="*/ 155810 h 581"/>
                  <a:gd name="T34" fmla="*/ 185802 w 594"/>
                  <a:gd name="T35" fmla="*/ 168433 h 581"/>
                  <a:gd name="T36" fmla="*/ 175700 w 594"/>
                  <a:gd name="T37" fmla="*/ 178532 h 581"/>
                  <a:gd name="T38" fmla="*/ 104266 w 594"/>
                  <a:gd name="T39" fmla="*/ 178532 h 581"/>
                  <a:gd name="T40" fmla="*/ 81537 w 594"/>
                  <a:gd name="T41" fmla="*/ 178532 h 581"/>
                  <a:gd name="T42" fmla="*/ 71074 w 594"/>
                  <a:gd name="T43" fmla="*/ 178532 h 581"/>
                  <a:gd name="T44" fmla="*/ 40768 w 594"/>
                  <a:gd name="T45" fmla="*/ 204140 h 581"/>
                  <a:gd name="T46" fmla="*/ 32831 w 594"/>
                  <a:gd name="T47" fmla="*/ 209189 h 581"/>
                  <a:gd name="T48" fmla="*/ 32831 w 594"/>
                  <a:gd name="T49" fmla="*/ 209189 h 581"/>
                  <a:gd name="T50" fmla="*/ 25255 w 594"/>
                  <a:gd name="T51" fmla="*/ 204140 h 581"/>
                  <a:gd name="T52" fmla="*/ 25255 w 594"/>
                  <a:gd name="T53" fmla="*/ 204140 h 581"/>
                  <a:gd name="T54" fmla="*/ 25255 w 594"/>
                  <a:gd name="T55" fmla="*/ 201615 h 581"/>
                  <a:gd name="T56" fmla="*/ 22729 w 594"/>
                  <a:gd name="T57" fmla="*/ 199091 h 581"/>
                  <a:gd name="T58" fmla="*/ 22729 w 594"/>
                  <a:gd name="T59" fmla="*/ 178532 h 581"/>
                  <a:gd name="T60" fmla="*/ 22729 w 594"/>
                  <a:gd name="T61" fmla="*/ 178532 h 581"/>
                  <a:gd name="T62" fmla="*/ 0 w 594"/>
                  <a:gd name="T63" fmla="*/ 168433 h 581"/>
                  <a:gd name="T64" fmla="*/ 0 w 594"/>
                  <a:gd name="T65" fmla="*/ 51215 h 581"/>
                  <a:gd name="T66" fmla="*/ 40768 w 594"/>
                  <a:gd name="T67" fmla="*/ 40756 h 581"/>
                  <a:gd name="T68" fmla="*/ 60972 w 594"/>
                  <a:gd name="T69" fmla="*/ 132727 h 58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94" h="581">
                    <a:moveTo>
                      <a:pt x="565" y="340"/>
                    </a:moveTo>
                    <a:lnTo>
                      <a:pt x="565" y="340"/>
                    </a:lnTo>
                    <a:cubicBezTo>
                      <a:pt x="558" y="340"/>
                      <a:pt x="558" y="340"/>
                      <a:pt x="558" y="340"/>
                    </a:cubicBezTo>
                    <a:cubicBezTo>
                      <a:pt x="544" y="340"/>
                      <a:pt x="544" y="340"/>
                      <a:pt x="544" y="340"/>
                    </a:cubicBezTo>
                    <a:cubicBezTo>
                      <a:pt x="544" y="389"/>
                      <a:pt x="544" y="389"/>
                      <a:pt x="544" y="389"/>
                    </a:cubicBezTo>
                    <a:lnTo>
                      <a:pt x="544" y="396"/>
                    </a:lnTo>
                    <a:cubicBezTo>
                      <a:pt x="544" y="396"/>
                      <a:pt x="544" y="396"/>
                      <a:pt x="544" y="403"/>
                    </a:cubicBezTo>
                    <a:lnTo>
                      <a:pt x="537" y="410"/>
                    </a:lnTo>
                    <a:cubicBezTo>
                      <a:pt x="530" y="417"/>
                      <a:pt x="523" y="417"/>
                      <a:pt x="515" y="417"/>
                    </a:cubicBezTo>
                    <a:cubicBezTo>
                      <a:pt x="508" y="417"/>
                      <a:pt x="501" y="417"/>
                      <a:pt x="501" y="410"/>
                    </a:cubicBezTo>
                    <a:cubicBezTo>
                      <a:pt x="431" y="340"/>
                      <a:pt x="431" y="340"/>
                      <a:pt x="431" y="340"/>
                    </a:cubicBezTo>
                    <a:cubicBezTo>
                      <a:pt x="169" y="340"/>
                      <a:pt x="169" y="340"/>
                      <a:pt x="169" y="340"/>
                    </a:cubicBezTo>
                    <a:cubicBezTo>
                      <a:pt x="155" y="340"/>
                      <a:pt x="141" y="332"/>
                      <a:pt x="141" y="311"/>
                    </a:cubicBezTo>
                    <a:cubicBezTo>
                      <a:pt x="141" y="29"/>
                      <a:pt x="141" y="29"/>
                      <a:pt x="141" y="29"/>
                    </a:cubicBezTo>
                    <a:cubicBezTo>
                      <a:pt x="141" y="14"/>
                      <a:pt x="155" y="0"/>
                      <a:pt x="169" y="0"/>
                    </a:cubicBezTo>
                    <a:cubicBezTo>
                      <a:pt x="565" y="0"/>
                      <a:pt x="565" y="0"/>
                      <a:pt x="565" y="0"/>
                    </a:cubicBezTo>
                    <a:cubicBezTo>
                      <a:pt x="579" y="0"/>
                      <a:pt x="593" y="14"/>
                      <a:pt x="593" y="29"/>
                    </a:cubicBezTo>
                    <a:cubicBezTo>
                      <a:pt x="593" y="311"/>
                      <a:pt x="593" y="311"/>
                      <a:pt x="593" y="311"/>
                    </a:cubicBezTo>
                    <a:cubicBezTo>
                      <a:pt x="593" y="332"/>
                      <a:pt x="579" y="340"/>
                      <a:pt x="565" y="340"/>
                    </a:cubicBezTo>
                    <a:close/>
                    <a:moveTo>
                      <a:pt x="417" y="368"/>
                    </a:moveTo>
                    <a:lnTo>
                      <a:pt x="417" y="368"/>
                    </a:lnTo>
                    <a:cubicBezTo>
                      <a:pt x="480" y="432"/>
                      <a:pt x="480" y="432"/>
                      <a:pt x="480" y="432"/>
                    </a:cubicBezTo>
                    <a:cubicBezTo>
                      <a:pt x="487" y="439"/>
                      <a:pt x="501" y="446"/>
                      <a:pt x="515" y="446"/>
                    </a:cubicBezTo>
                    <a:cubicBezTo>
                      <a:pt x="515" y="467"/>
                      <a:pt x="515" y="467"/>
                      <a:pt x="515" y="467"/>
                    </a:cubicBezTo>
                    <a:cubicBezTo>
                      <a:pt x="515" y="481"/>
                      <a:pt x="508" y="495"/>
                      <a:pt x="487" y="495"/>
                    </a:cubicBezTo>
                    <a:cubicBezTo>
                      <a:pt x="289" y="495"/>
                      <a:pt x="289" y="495"/>
                      <a:pt x="289" y="495"/>
                    </a:cubicBezTo>
                    <a:cubicBezTo>
                      <a:pt x="226" y="495"/>
                      <a:pt x="226" y="495"/>
                      <a:pt x="226" y="495"/>
                    </a:cubicBezTo>
                    <a:cubicBezTo>
                      <a:pt x="197" y="495"/>
                      <a:pt x="197" y="495"/>
                      <a:pt x="197" y="495"/>
                    </a:cubicBezTo>
                    <a:cubicBezTo>
                      <a:pt x="190" y="495"/>
                      <a:pt x="190" y="495"/>
                      <a:pt x="190" y="495"/>
                    </a:cubicBezTo>
                    <a:cubicBezTo>
                      <a:pt x="113" y="566"/>
                      <a:pt x="113" y="566"/>
                      <a:pt x="113" y="566"/>
                    </a:cubicBezTo>
                    <a:cubicBezTo>
                      <a:pt x="106" y="573"/>
                      <a:pt x="99" y="580"/>
                      <a:pt x="91" y="580"/>
                    </a:cubicBezTo>
                    <a:cubicBezTo>
                      <a:pt x="84" y="580"/>
                      <a:pt x="77" y="573"/>
                      <a:pt x="77" y="566"/>
                    </a:cubicBezTo>
                    <a:cubicBezTo>
                      <a:pt x="70" y="566"/>
                      <a:pt x="70" y="566"/>
                      <a:pt x="70" y="566"/>
                    </a:cubicBezTo>
                    <a:lnTo>
                      <a:pt x="70" y="559"/>
                    </a:lnTo>
                    <a:cubicBezTo>
                      <a:pt x="70" y="559"/>
                      <a:pt x="63" y="559"/>
                      <a:pt x="63" y="552"/>
                    </a:cubicBezTo>
                    <a:cubicBezTo>
                      <a:pt x="63" y="495"/>
                      <a:pt x="63" y="495"/>
                      <a:pt x="63" y="495"/>
                    </a:cubicBezTo>
                    <a:cubicBezTo>
                      <a:pt x="28" y="495"/>
                      <a:pt x="28" y="495"/>
                      <a:pt x="28" y="495"/>
                    </a:cubicBezTo>
                    <a:cubicBezTo>
                      <a:pt x="14" y="495"/>
                      <a:pt x="0" y="481"/>
                      <a:pt x="0" y="467"/>
                    </a:cubicBezTo>
                    <a:cubicBezTo>
                      <a:pt x="0" y="142"/>
                      <a:pt x="0" y="142"/>
                      <a:pt x="0" y="142"/>
                    </a:cubicBezTo>
                    <a:cubicBezTo>
                      <a:pt x="0" y="128"/>
                      <a:pt x="14" y="113"/>
                      <a:pt x="28" y="113"/>
                    </a:cubicBezTo>
                    <a:cubicBezTo>
                      <a:pt x="113" y="113"/>
                      <a:pt x="113" y="113"/>
                      <a:pt x="113" y="113"/>
                    </a:cubicBezTo>
                    <a:cubicBezTo>
                      <a:pt x="113" y="311"/>
                      <a:pt x="113" y="311"/>
                      <a:pt x="113" y="311"/>
                    </a:cubicBezTo>
                    <a:cubicBezTo>
                      <a:pt x="113" y="347"/>
                      <a:pt x="141" y="368"/>
                      <a:pt x="169" y="368"/>
                    </a:cubicBezTo>
                    <a:lnTo>
                      <a:pt x="417" y="368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6" name="TextBox 14"/>
            <p:cNvSpPr txBox="1"/>
            <p:nvPr/>
          </p:nvSpPr>
          <p:spPr>
            <a:xfrm>
              <a:off x="4246494" y="2638838"/>
              <a:ext cx="996033" cy="410625"/>
            </a:xfrm>
            <a:prstGeom prst="rect">
              <a:avLst/>
            </a:prstGeom>
            <a:noFill/>
          </p:spPr>
          <p:txBody>
            <a:bodyPr wrap="none" lIns="36000" rIns="36000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+mn-lt"/>
                </a:rPr>
                <a:t>热线电话</a:t>
              </a:r>
              <a:endParaRPr lang="en-US" altLang="zh-CN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17" name="TextBox 28"/>
            <p:cNvSpPr txBox="1"/>
            <p:nvPr/>
          </p:nvSpPr>
          <p:spPr>
            <a:xfrm>
              <a:off x="3657696" y="3062783"/>
              <a:ext cx="2267377" cy="1395968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▶ 涉及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民生民意等相关的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单位</a:t>
              </a:r>
              <a:endParaRPr lang="en-US" altLang="zh-CN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▶ 主要方式：设定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热线电话，辅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以专门的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人工电话接听班组，在工作时段接待电话咨询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；存在咨询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量大，接线人员有限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，群众电话排队时间长等问题。</a:t>
              </a:r>
              <a:endParaRPr lang="en-US" altLang="zh-CN" sz="12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</p:grpSp>
      <p:grpSp>
        <p:nvGrpSpPr>
          <p:cNvPr id="23" name="Group 7"/>
          <p:cNvGrpSpPr/>
          <p:nvPr/>
        </p:nvGrpSpPr>
        <p:grpSpPr>
          <a:xfrm>
            <a:off x="8024938" y="1936742"/>
            <a:ext cx="2400300" cy="3690336"/>
            <a:chOff x="6248930" y="1541478"/>
            <a:chExt cx="2400300" cy="3200400"/>
          </a:xfrm>
        </p:grpSpPr>
        <p:sp>
          <p:nvSpPr>
            <p:cNvPr id="24" name="Rounded Rectangle 32"/>
            <p:cNvSpPr/>
            <p:nvPr/>
          </p:nvSpPr>
          <p:spPr>
            <a:xfrm>
              <a:off x="6248930" y="1541478"/>
              <a:ext cx="2400300" cy="3200400"/>
            </a:xfrm>
            <a:prstGeom prst="roundRect">
              <a:avLst>
                <a:gd name="adj" fmla="val 4167"/>
              </a:avLst>
            </a:prstGeom>
            <a:solidFill>
              <a:srgbClr val="4A9CCB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+mn-lt"/>
              </a:endParaRPr>
            </a:p>
          </p:txBody>
        </p:sp>
        <p:grpSp>
          <p:nvGrpSpPr>
            <p:cNvPr id="25" name="Group 23"/>
            <p:cNvGrpSpPr/>
            <p:nvPr/>
          </p:nvGrpSpPr>
          <p:grpSpPr>
            <a:xfrm>
              <a:off x="7168753" y="1899717"/>
              <a:ext cx="505452" cy="505452"/>
              <a:chOff x="9014847" y="1977320"/>
              <a:chExt cx="505452" cy="505452"/>
            </a:xfrm>
          </p:grpSpPr>
          <p:sp>
            <p:nvSpPr>
              <p:cNvPr id="31" name="Oval 26"/>
              <p:cNvSpPr/>
              <p:nvPr/>
            </p:nvSpPr>
            <p:spPr>
              <a:xfrm>
                <a:off x="9014847" y="1977320"/>
                <a:ext cx="505452" cy="505452"/>
              </a:xfrm>
              <a:prstGeom prst="ellipse">
                <a:avLst/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2" name="Freeform 98"/>
              <p:cNvSpPr>
                <a:spLocks noChangeArrowheads="1"/>
              </p:cNvSpPr>
              <p:nvPr/>
            </p:nvSpPr>
            <p:spPr bwMode="auto">
              <a:xfrm>
                <a:off x="9140942" y="2132330"/>
                <a:ext cx="273853" cy="335530"/>
              </a:xfrm>
              <a:custGeom>
                <a:avLst/>
                <a:gdLst>
                  <a:gd name="T0" fmla="*/ 165736 w 488"/>
                  <a:gd name="T1" fmla="*/ 215541 h 601"/>
                  <a:gd name="T2" fmla="*/ 165736 w 488"/>
                  <a:gd name="T3" fmla="*/ 215541 h 601"/>
                  <a:gd name="T4" fmla="*/ 10110 w 488"/>
                  <a:gd name="T5" fmla="*/ 215541 h 601"/>
                  <a:gd name="T6" fmla="*/ 0 w 488"/>
                  <a:gd name="T7" fmla="*/ 205482 h 601"/>
                  <a:gd name="T8" fmla="*/ 0 w 488"/>
                  <a:gd name="T9" fmla="*/ 116751 h 601"/>
                  <a:gd name="T10" fmla="*/ 10110 w 488"/>
                  <a:gd name="T11" fmla="*/ 106333 h 601"/>
                  <a:gd name="T12" fmla="*/ 25276 w 488"/>
                  <a:gd name="T13" fmla="*/ 106333 h 601"/>
                  <a:gd name="T14" fmla="*/ 25276 w 488"/>
                  <a:gd name="T15" fmla="*/ 60711 h 601"/>
                  <a:gd name="T16" fmla="*/ 86659 w 488"/>
                  <a:gd name="T17" fmla="*/ 0 h 601"/>
                  <a:gd name="T18" fmla="*/ 147682 w 488"/>
                  <a:gd name="T19" fmla="*/ 60711 h 601"/>
                  <a:gd name="T20" fmla="*/ 147682 w 488"/>
                  <a:gd name="T21" fmla="*/ 106333 h 601"/>
                  <a:gd name="T22" fmla="*/ 165736 w 488"/>
                  <a:gd name="T23" fmla="*/ 106333 h 601"/>
                  <a:gd name="T24" fmla="*/ 175846 w 488"/>
                  <a:gd name="T25" fmla="*/ 116751 h 601"/>
                  <a:gd name="T26" fmla="*/ 175846 w 488"/>
                  <a:gd name="T27" fmla="*/ 205482 h 601"/>
                  <a:gd name="T28" fmla="*/ 165736 w 488"/>
                  <a:gd name="T29" fmla="*/ 215541 h 601"/>
                  <a:gd name="T30" fmla="*/ 76549 w 488"/>
                  <a:gd name="T31" fmla="*/ 164889 h 601"/>
                  <a:gd name="T32" fmla="*/ 76549 w 488"/>
                  <a:gd name="T33" fmla="*/ 164889 h 601"/>
                  <a:gd name="T34" fmla="*/ 76549 w 488"/>
                  <a:gd name="T35" fmla="*/ 185365 h 601"/>
                  <a:gd name="T36" fmla="*/ 86659 w 488"/>
                  <a:gd name="T37" fmla="*/ 195424 h 601"/>
                  <a:gd name="T38" fmla="*/ 96769 w 488"/>
                  <a:gd name="T39" fmla="*/ 185365 h 601"/>
                  <a:gd name="T40" fmla="*/ 96769 w 488"/>
                  <a:gd name="T41" fmla="*/ 164889 h 601"/>
                  <a:gd name="T42" fmla="*/ 106880 w 488"/>
                  <a:gd name="T43" fmla="*/ 147286 h 601"/>
                  <a:gd name="T44" fmla="*/ 86659 w 488"/>
                  <a:gd name="T45" fmla="*/ 126810 h 601"/>
                  <a:gd name="T46" fmla="*/ 66078 w 488"/>
                  <a:gd name="T47" fmla="*/ 147286 h 601"/>
                  <a:gd name="T48" fmla="*/ 76549 w 488"/>
                  <a:gd name="T49" fmla="*/ 164889 h 601"/>
                  <a:gd name="T50" fmla="*/ 127461 w 488"/>
                  <a:gd name="T51" fmla="*/ 60711 h 601"/>
                  <a:gd name="T52" fmla="*/ 127461 w 488"/>
                  <a:gd name="T53" fmla="*/ 60711 h 601"/>
                  <a:gd name="T54" fmla="*/ 86659 w 488"/>
                  <a:gd name="T55" fmla="*/ 20117 h 601"/>
                  <a:gd name="T56" fmla="*/ 45857 w 488"/>
                  <a:gd name="T57" fmla="*/ 60711 h 601"/>
                  <a:gd name="T58" fmla="*/ 45857 w 488"/>
                  <a:gd name="T59" fmla="*/ 106333 h 601"/>
                  <a:gd name="T60" fmla="*/ 127461 w 488"/>
                  <a:gd name="T61" fmla="*/ 106333 h 601"/>
                  <a:gd name="T62" fmla="*/ 127461 w 488"/>
                  <a:gd name="T63" fmla="*/ 60711 h 60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88" h="601">
                    <a:moveTo>
                      <a:pt x="459" y="600"/>
                    </a:moveTo>
                    <a:lnTo>
                      <a:pt x="459" y="600"/>
                    </a:lnTo>
                    <a:cubicBezTo>
                      <a:pt x="28" y="600"/>
                      <a:pt x="28" y="600"/>
                      <a:pt x="28" y="600"/>
                    </a:cubicBezTo>
                    <a:cubicBezTo>
                      <a:pt x="7" y="600"/>
                      <a:pt x="0" y="586"/>
                      <a:pt x="0" y="572"/>
                    </a:cubicBezTo>
                    <a:cubicBezTo>
                      <a:pt x="0" y="325"/>
                      <a:pt x="0" y="325"/>
                      <a:pt x="0" y="325"/>
                    </a:cubicBezTo>
                    <a:cubicBezTo>
                      <a:pt x="0" y="311"/>
                      <a:pt x="7" y="296"/>
                      <a:pt x="28" y="296"/>
                    </a:cubicBezTo>
                    <a:cubicBezTo>
                      <a:pt x="70" y="296"/>
                      <a:pt x="70" y="296"/>
                      <a:pt x="70" y="296"/>
                    </a:cubicBezTo>
                    <a:cubicBezTo>
                      <a:pt x="70" y="169"/>
                      <a:pt x="70" y="169"/>
                      <a:pt x="70" y="169"/>
                    </a:cubicBezTo>
                    <a:cubicBezTo>
                      <a:pt x="70" y="70"/>
                      <a:pt x="148" y="0"/>
                      <a:pt x="240" y="0"/>
                    </a:cubicBezTo>
                    <a:cubicBezTo>
                      <a:pt x="339" y="0"/>
                      <a:pt x="409" y="70"/>
                      <a:pt x="409" y="169"/>
                    </a:cubicBezTo>
                    <a:cubicBezTo>
                      <a:pt x="409" y="296"/>
                      <a:pt x="409" y="296"/>
                      <a:pt x="409" y="296"/>
                    </a:cubicBezTo>
                    <a:cubicBezTo>
                      <a:pt x="459" y="296"/>
                      <a:pt x="459" y="296"/>
                      <a:pt x="459" y="296"/>
                    </a:cubicBezTo>
                    <a:cubicBezTo>
                      <a:pt x="473" y="296"/>
                      <a:pt x="487" y="311"/>
                      <a:pt x="487" y="325"/>
                    </a:cubicBezTo>
                    <a:cubicBezTo>
                      <a:pt x="487" y="572"/>
                      <a:pt x="487" y="572"/>
                      <a:pt x="487" y="572"/>
                    </a:cubicBezTo>
                    <a:cubicBezTo>
                      <a:pt x="487" y="586"/>
                      <a:pt x="473" y="600"/>
                      <a:pt x="459" y="600"/>
                    </a:cubicBezTo>
                    <a:close/>
                    <a:moveTo>
                      <a:pt x="212" y="459"/>
                    </a:moveTo>
                    <a:lnTo>
                      <a:pt x="212" y="459"/>
                    </a:lnTo>
                    <a:cubicBezTo>
                      <a:pt x="212" y="516"/>
                      <a:pt x="212" y="516"/>
                      <a:pt x="212" y="516"/>
                    </a:cubicBezTo>
                    <a:cubicBezTo>
                      <a:pt x="212" y="530"/>
                      <a:pt x="226" y="544"/>
                      <a:pt x="240" y="544"/>
                    </a:cubicBezTo>
                    <a:cubicBezTo>
                      <a:pt x="261" y="544"/>
                      <a:pt x="268" y="530"/>
                      <a:pt x="268" y="516"/>
                    </a:cubicBezTo>
                    <a:cubicBezTo>
                      <a:pt x="268" y="459"/>
                      <a:pt x="268" y="459"/>
                      <a:pt x="268" y="459"/>
                    </a:cubicBezTo>
                    <a:cubicBezTo>
                      <a:pt x="289" y="452"/>
                      <a:pt x="296" y="431"/>
                      <a:pt x="296" y="410"/>
                    </a:cubicBezTo>
                    <a:cubicBezTo>
                      <a:pt x="296" y="381"/>
                      <a:pt x="275" y="353"/>
                      <a:pt x="240" y="353"/>
                    </a:cubicBezTo>
                    <a:cubicBezTo>
                      <a:pt x="212" y="353"/>
                      <a:pt x="183" y="381"/>
                      <a:pt x="183" y="410"/>
                    </a:cubicBezTo>
                    <a:cubicBezTo>
                      <a:pt x="183" y="431"/>
                      <a:pt x="198" y="452"/>
                      <a:pt x="212" y="459"/>
                    </a:cubicBezTo>
                    <a:close/>
                    <a:moveTo>
                      <a:pt x="353" y="169"/>
                    </a:moveTo>
                    <a:lnTo>
                      <a:pt x="353" y="169"/>
                    </a:lnTo>
                    <a:cubicBezTo>
                      <a:pt x="353" y="106"/>
                      <a:pt x="304" y="56"/>
                      <a:pt x="240" y="56"/>
                    </a:cubicBezTo>
                    <a:cubicBezTo>
                      <a:pt x="176" y="56"/>
                      <a:pt x="127" y="106"/>
                      <a:pt x="127" y="169"/>
                    </a:cubicBezTo>
                    <a:cubicBezTo>
                      <a:pt x="127" y="296"/>
                      <a:pt x="127" y="296"/>
                      <a:pt x="127" y="296"/>
                    </a:cubicBezTo>
                    <a:cubicBezTo>
                      <a:pt x="353" y="296"/>
                      <a:pt x="353" y="296"/>
                      <a:pt x="353" y="296"/>
                    </a:cubicBezTo>
                    <a:lnTo>
                      <a:pt x="353" y="169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6" name="TextBox 24"/>
            <p:cNvSpPr txBox="1"/>
            <p:nvPr/>
          </p:nvSpPr>
          <p:spPr>
            <a:xfrm>
              <a:off x="6720230" y="2641230"/>
              <a:ext cx="1457698" cy="438582"/>
            </a:xfrm>
            <a:prstGeom prst="rect">
              <a:avLst/>
            </a:prstGeom>
            <a:noFill/>
          </p:spPr>
          <p:txBody>
            <a:bodyPr wrap="none" lIns="36000" rIns="36000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+mn-lt"/>
                </a:rPr>
                <a:t>在线客服咨询</a:t>
              </a:r>
              <a:endParaRPr lang="en-US" altLang="zh-CN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7" name="TextBox 29"/>
            <p:cNvSpPr txBox="1"/>
            <p:nvPr/>
          </p:nvSpPr>
          <p:spPr>
            <a:xfrm>
              <a:off x="6380810" y="3070823"/>
              <a:ext cx="2253270" cy="1121046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▶ 公众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号接待，网站客服等渠道受理群众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事务</a:t>
              </a:r>
              <a:endParaRPr lang="en-US" altLang="zh-CN" sz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▶ 主要方式：安排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相应岗位人员在上班时间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人工应答；但面对</a:t>
              </a:r>
              <a:r>
                <a:rPr lang="zh-CN" altLang="en-US" sz="1200" dirty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大量的咨询，不能作即时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rPr>
                <a:t>相应。</a:t>
              </a:r>
              <a:endParaRPr lang="en-US" altLang="zh-CN" sz="12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</p:grpSp>
      <p:sp>
        <p:nvSpPr>
          <p:cNvPr id="43" name="矩形 3"/>
          <p:cNvSpPr>
            <a:spLocks noChangeArrowheads="1"/>
          </p:cNvSpPr>
          <p:nvPr/>
        </p:nvSpPr>
        <p:spPr bwMode="auto">
          <a:xfrm>
            <a:off x="1073958" y="224898"/>
            <a:ext cx="3041650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P3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Impact" panose="020B0806030902050204" pitchFamily="34" charset="0"/>
              </a:rPr>
              <a:t>部分业务现状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4" name="文本框 37"/>
          <p:cNvSpPr txBox="1"/>
          <p:nvPr/>
        </p:nvSpPr>
        <p:spPr>
          <a:xfrm>
            <a:off x="1073958" y="759817"/>
            <a:ext cx="2308007" cy="33854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cs typeface="Arial" panose="020B0604020202020204" pitchFamily="34" charset="0"/>
              </a:rPr>
              <a:t>PRESENT  SIYUATION</a:t>
            </a:r>
            <a:endParaRPr lang="zh-CN" altLang="en-US" sz="1600" baseline="-3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5" name="任意多边形 4"/>
          <p:cNvSpPr/>
          <p:nvPr/>
        </p:nvSpPr>
        <p:spPr>
          <a:xfrm flipH="1">
            <a:off x="274490" y="423071"/>
            <a:ext cx="496568" cy="557564"/>
          </a:xfrm>
          <a:custGeom>
            <a:avLst/>
            <a:gdLst>
              <a:gd name="connsiteX0" fmla="*/ 0 w 3171687"/>
              <a:gd name="connsiteY0" fmla="*/ 0 h 2069635"/>
              <a:gd name="connsiteX1" fmla="*/ 3171687 w 3171687"/>
              <a:gd name="connsiteY1" fmla="*/ 0 h 2069635"/>
              <a:gd name="connsiteX2" fmla="*/ 3171687 w 3171687"/>
              <a:gd name="connsiteY2" fmla="*/ 2069635 h 2069635"/>
              <a:gd name="connsiteX3" fmla="*/ 0 w 3171687"/>
              <a:gd name="connsiteY3" fmla="*/ 2069635 h 2069635"/>
              <a:gd name="connsiteX4" fmla="*/ 0 w 3171687"/>
              <a:gd name="connsiteY4" fmla="*/ 1810069 h 2069635"/>
              <a:gd name="connsiteX5" fmla="*/ 979903 w 3171687"/>
              <a:gd name="connsiteY5" fmla="*/ 1810069 h 2069635"/>
              <a:gd name="connsiteX6" fmla="*/ 979903 w 3171687"/>
              <a:gd name="connsiteY6" fmla="*/ 259565 h 2069635"/>
              <a:gd name="connsiteX7" fmla="*/ 0 w 3171687"/>
              <a:gd name="connsiteY7" fmla="*/ 259565 h 2069635"/>
              <a:gd name="connsiteX8" fmla="*/ 0 w 3171687"/>
              <a:gd name="connsiteY8" fmla="*/ 0 h 2069635"/>
              <a:gd name="connsiteX0-1" fmla="*/ 0 w 3171687"/>
              <a:gd name="connsiteY0-2" fmla="*/ 0 h 2069635"/>
              <a:gd name="connsiteX1-3" fmla="*/ 3171687 w 3171687"/>
              <a:gd name="connsiteY1-4" fmla="*/ 0 h 2069635"/>
              <a:gd name="connsiteX2-5" fmla="*/ 3171687 w 3171687"/>
              <a:gd name="connsiteY2-6" fmla="*/ 2069635 h 2069635"/>
              <a:gd name="connsiteX3-7" fmla="*/ 0 w 3171687"/>
              <a:gd name="connsiteY3-8" fmla="*/ 2069635 h 2069635"/>
              <a:gd name="connsiteX4-9" fmla="*/ 0 w 3171687"/>
              <a:gd name="connsiteY4-10" fmla="*/ 1810069 h 2069635"/>
              <a:gd name="connsiteX5-11" fmla="*/ 979903 w 3171687"/>
              <a:gd name="connsiteY5-12" fmla="*/ 1810069 h 2069635"/>
              <a:gd name="connsiteX6-13" fmla="*/ 979903 w 3171687"/>
              <a:gd name="connsiteY6-14" fmla="*/ 259565 h 2069635"/>
              <a:gd name="connsiteX7-15" fmla="*/ 0 w 3171687"/>
              <a:gd name="connsiteY7-16" fmla="*/ 259565 h 2069635"/>
              <a:gd name="connsiteX8-17" fmla="*/ 0 w 3171687"/>
              <a:gd name="connsiteY8-18" fmla="*/ 0 h 2069635"/>
              <a:gd name="connsiteX0-19" fmla="*/ 979903 w 3171687"/>
              <a:gd name="connsiteY0-20" fmla="*/ 1810069 h 2069635"/>
              <a:gd name="connsiteX1-21" fmla="*/ 979903 w 3171687"/>
              <a:gd name="connsiteY1-22" fmla="*/ 259565 h 2069635"/>
              <a:gd name="connsiteX2-23" fmla="*/ 0 w 3171687"/>
              <a:gd name="connsiteY2-24" fmla="*/ 259565 h 2069635"/>
              <a:gd name="connsiteX3-25" fmla="*/ 0 w 3171687"/>
              <a:gd name="connsiteY3-26" fmla="*/ 0 h 2069635"/>
              <a:gd name="connsiteX4-27" fmla="*/ 3171687 w 3171687"/>
              <a:gd name="connsiteY4-28" fmla="*/ 0 h 2069635"/>
              <a:gd name="connsiteX5-29" fmla="*/ 3171687 w 3171687"/>
              <a:gd name="connsiteY5-30" fmla="*/ 2069635 h 2069635"/>
              <a:gd name="connsiteX6-31" fmla="*/ 0 w 3171687"/>
              <a:gd name="connsiteY6-32" fmla="*/ 2069635 h 2069635"/>
              <a:gd name="connsiteX7-33" fmla="*/ 0 w 3171687"/>
              <a:gd name="connsiteY7-34" fmla="*/ 1810069 h 2069635"/>
              <a:gd name="connsiteX8-35" fmla="*/ 1071343 w 3171687"/>
              <a:gd name="connsiteY8-36" fmla="*/ 1901509 h 2069635"/>
              <a:gd name="connsiteX0-37" fmla="*/ 979903 w 3171687"/>
              <a:gd name="connsiteY0-38" fmla="*/ 1810069 h 2069635"/>
              <a:gd name="connsiteX1-39" fmla="*/ 979903 w 3171687"/>
              <a:gd name="connsiteY1-40" fmla="*/ 259565 h 2069635"/>
              <a:gd name="connsiteX2-41" fmla="*/ 0 w 3171687"/>
              <a:gd name="connsiteY2-42" fmla="*/ 259565 h 2069635"/>
              <a:gd name="connsiteX3-43" fmla="*/ 0 w 3171687"/>
              <a:gd name="connsiteY3-44" fmla="*/ 0 h 2069635"/>
              <a:gd name="connsiteX4-45" fmla="*/ 3171687 w 3171687"/>
              <a:gd name="connsiteY4-46" fmla="*/ 0 h 2069635"/>
              <a:gd name="connsiteX5-47" fmla="*/ 3171687 w 3171687"/>
              <a:gd name="connsiteY5-48" fmla="*/ 2069635 h 2069635"/>
              <a:gd name="connsiteX6-49" fmla="*/ 0 w 3171687"/>
              <a:gd name="connsiteY6-50" fmla="*/ 2069635 h 2069635"/>
              <a:gd name="connsiteX7-51" fmla="*/ 0 w 3171687"/>
              <a:gd name="connsiteY7-52" fmla="*/ 1810069 h 2069635"/>
              <a:gd name="connsiteX0-53" fmla="*/ 979903 w 3171687"/>
              <a:gd name="connsiteY0-54" fmla="*/ 259565 h 2069635"/>
              <a:gd name="connsiteX1-55" fmla="*/ 0 w 3171687"/>
              <a:gd name="connsiteY1-56" fmla="*/ 259565 h 2069635"/>
              <a:gd name="connsiteX2-57" fmla="*/ 0 w 3171687"/>
              <a:gd name="connsiteY2-58" fmla="*/ 0 h 2069635"/>
              <a:gd name="connsiteX3-59" fmla="*/ 3171687 w 3171687"/>
              <a:gd name="connsiteY3-60" fmla="*/ 0 h 2069635"/>
              <a:gd name="connsiteX4-61" fmla="*/ 3171687 w 3171687"/>
              <a:gd name="connsiteY4-62" fmla="*/ 2069635 h 2069635"/>
              <a:gd name="connsiteX5-63" fmla="*/ 0 w 3171687"/>
              <a:gd name="connsiteY5-64" fmla="*/ 2069635 h 2069635"/>
              <a:gd name="connsiteX6-65" fmla="*/ 0 w 3171687"/>
              <a:gd name="connsiteY6-66" fmla="*/ 1810069 h 2069635"/>
              <a:gd name="connsiteX0-67" fmla="*/ 0 w 3171687"/>
              <a:gd name="connsiteY0-68" fmla="*/ 259565 h 2069635"/>
              <a:gd name="connsiteX1-69" fmla="*/ 0 w 3171687"/>
              <a:gd name="connsiteY1-70" fmla="*/ 0 h 2069635"/>
              <a:gd name="connsiteX2-71" fmla="*/ 3171687 w 3171687"/>
              <a:gd name="connsiteY2-72" fmla="*/ 0 h 2069635"/>
              <a:gd name="connsiteX3-73" fmla="*/ 3171687 w 3171687"/>
              <a:gd name="connsiteY3-74" fmla="*/ 2069635 h 2069635"/>
              <a:gd name="connsiteX4-75" fmla="*/ 0 w 3171687"/>
              <a:gd name="connsiteY4-76" fmla="*/ 2069635 h 2069635"/>
              <a:gd name="connsiteX5-77" fmla="*/ 0 w 3171687"/>
              <a:gd name="connsiteY5-78" fmla="*/ 1810069 h 20696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171687" h="2069635">
                <a:moveTo>
                  <a:pt x="0" y="259565"/>
                </a:moveTo>
                <a:lnTo>
                  <a:pt x="0" y="0"/>
                </a:lnTo>
                <a:lnTo>
                  <a:pt x="3171687" y="0"/>
                </a:lnTo>
                <a:lnTo>
                  <a:pt x="3171687" y="2069635"/>
                </a:lnTo>
                <a:lnTo>
                  <a:pt x="0" y="2069635"/>
                </a:lnTo>
                <a:lnTo>
                  <a:pt x="0" y="1810069"/>
                </a:lnTo>
              </a:path>
            </a:pathLst>
          </a:cu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  <p:sp>
        <p:nvSpPr>
          <p:cNvPr id="46" name="任意多边形 5"/>
          <p:cNvSpPr/>
          <p:nvPr/>
        </p:nvSpPr>
        <p:spPr>
          <a:xfrm flipH="1">
            <a:off x="425940" y="300119"/>
            <a:ext cx="496568" cy="443846"/>
          </a:xfrm>
          <a:custGeom>
            <a:avLst/>
            <a:gdLst>
              <a:gd name="connsiteX0" fmla="*/ 0 w 2253807"/>
              <a:gd name="connsiteY0" fmla="*/ 0 h 1262130"/>
              <a:gd name="connsiteX1" fmla="*/ 2253807 w 2253807"/>
              <a:gd name="connsiteY1" fmla="*/ 0 h 1262130"/>
              <a:gd name="connsiteX2" fmla="*/ 2253807 w 2253807"/>
              <a:gd name="connsiteY2" fmla="*/ 1262130 h 1262130"/>
              <a:gd name="connsiteX3" fmla="*/ 1013277 w 2253807"/>
              <a:gd name="connsiteY3" fmla="*/ 1262130 h 1262130"/>
              <a:gd name="connsiteX4" fmla="*/ 1013277 w 2253807"/>
              <a:gd name="connsiteY4" fmla="*/ 700070 h 1262130"/>
              <a:gd name="connsiteX5" fmla="*/ 0 w 2253807"/>
              <a:gd name="connsiteY5" fmla="*/ 700070 h 1262130"/>
              <a:gd name="connsiteX6" fmla="*/ 0 w 2253807"/>
              <a:gd name="connsiteY6" fmla="*/ 0 h 1262130"/>
              <a:gd name="connsiteX0-1" fmla="*/ 1013277 w 2253807"/>
              <a:gd name="connsiteY0-2" fmla="*/ 700070 h 1262130"/>
              <a:gd name="connsiteX1-3" fmla="*/ 0 w 2253807"/>
              <a:gd name="connsiteY1-4" fmla="*/ 700070 h 1262130"/>
              <a:gd name="connsiteX2-5" fmla="*/ 0 w 2253807"/>
              <a:gd name="connsiteY2-6" fmla="*/ 0 h 1262130"/>
              <a:gd name="connsiteX3-7" fmla="*/ 2253807 w 2253807"/>
              <a:gd name="connsiteY3-8" fmla="*/ 0 h 1262130"/>
              <a:gd name="connsiteX4-9" fmla="*/ 2253807 w 2253807"/>
              <a:gd name="connsiteY4-10" fmla="*/ 1262130 h 1262130"/>
              <a:gd name="connsiteX5-11" fmla="*/ 1013277 w 2253807"/>
              <a:gd name="connsiteY5-12" fmla="*/ 1262130 h 1262130"/>
              <a:gd name="connsiteX6-13" fmla="*/ 1104717 w 2253807"/>
              <a:gd name="connsiteY6-14" fmla="*/ 791510 h 1262130"/>
              <a:gd name="connsiteX0-15" fmla="*/ 1013277 w 2253807"/>
              <a:gd name="connsiteY0-16" fmla="*/ 700070 h 1262130"/>
              <a:gd name="connsiteX1-17" fmla="*/ 0 w 2253807"/>
              <a:gd name="connsiteY1-18" fmla="*/ 700070 h 1262130"/>
              <a:gd name="connsiteX2-19" fmla="*/ 0 w 2253807"/>
              <a:gd name="connsiteY2-20" fmla="*/ 0 h 1262130"/>
              <a:gd name="connsiteX3-21" fmla="*/ 2253807 w 2253807"/>
              <a:gd name="connsiteY3-22" fmla="*/ 0 h 1262130"/>
              <a:gd name="connsiteX4-23" fmla="*/ 2253807 w 2253807"/>
              <a:gd name="connsiteY4-24" fmla="*/ 1262130 h 1262130"/>
              <a:gd name="connsiteX5-25" fmla="*/ 1013277 w 2253807"/>
              <a:gd name="connsiteY5-26" fmla="*/ 1262130 h 1262130"/>
              <a:gd name="connsiteX0-27" fmla="*/ 0 w 2253807"/>
              <a:gd name="connsiteY0-28" fmla="*/ 700070 h 1262130"/>
              <a:gd name="connsiteX1-29" fmla="*/ 0 w 2253807"/>
              <a:gd name="connsiteY1-30" fmla="*/ 0 h 1262130"/>
              <a:gd name="connsiteX2-31" fmla="*/ 2253807 w 2253807"/>
              <a:gd name="connsiteY2-32" fmla="*/ 0 h 1262130"/>
              <a:gd name="connsiteX3-33" fmla="*/ 2253807 w 2253807"/>
              <a:gd name="connsiteY3-34" fmla="*/ 1262130 h 1262130"/>
              <a:gd name="connsiteX4-35" fmla="*/ 1013277 w 2253807"/>
              <a:gd name="connsiteY4-36" fmla="*/ 1262130 h 12621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53807" h="1262130">
                <a:moveTo>
                  <a:pt x="0" y="700070"/>
                </a:moveTo>
                <a:lnTo>
                  <a:pt x="0" y="0"/>
                </a:lnTo>
                <a:lnTo>
                  <a:pt x="2253807" y="0"/>
                </a:lnTo>
                <a:lnTo>
                  <a:pt x="2253807" y="1262130"/>
                </a:lnTo>
                <a:lnTo>
                  <a:pt x="1013277" y="1262130"/>
                </a:lnTo>
              </a:path>
            </a:pathLst>
          </a:cu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2000">
        <p14:prism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ISPRING_PRESENTATION_TITLE" val="114"/>
  <p:tag name="COMMONDATA" val="eyJoZGlkIjoiZTQzMmRkNGEzZWNlMmZiZDFkZWQ0NzdkNjI3ZGY2NDMifQ==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2380</Words>
  <Application>WPS 演示</Application>
  <PresentationFormat>宽屏</PresentationFormat>
  <Paragraphs>292</Paragraphs>
  <Slides>21</Slides>
  <Notes>21</Notes>
  <HiddenSlides>0</HiddenSlides>
  <MMClips>1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7" baseType="lpstr">
      <vt:lpstr>Arial</vt:lpstr>
      <vt:lpstr>宋体</vt:lpstr>
      <vt:lpstr>Wingdings</vt:lpstr>
      <vt:lpstr>思源黑体 CN Normal</vt:lpstr>
      <vt:lpstr>黑体</vt:lpstr>
      <vt:lpstr>Ebrima</vt:lpstr>
      <vt:lpstr>微软雅黑</vt:lpstr>
      <vt:lpstr>Calibri</vt:lpstr>
      <vt:lpstr>Impact</vt:lpstr>
      <vt:lpstr>Arial Unicode MS</vt:lpstr>
      <vt:lpstr>Gill Sans</vt:lpstr>
      <vt:lpstr>Lato Light</vt:lpstr>
      <vt:lpstr>Lato</vt:lpstr>
      <vt:lpstr>等线</vt:lpstr>
      <vt:lpstr>Segoe Print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114</dc:title>
  <dc:creator>优品PPT</dc:creator>
  <cp:lastModifiedBy>青苔虾</cp:lastModifiedBy>
  <cp:revision>137</cp:revision>
  <dcterms:created xsi:type="dcterms:W3CDTF">2017-08-18T03:02:00Z</dcterms:created>
  <dcterms:modified xsi:type="dcterms:W3CDTF">2022-08-31T02:04:00Z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2052-11.1.0.12313</vt:lpwstr>
  </property>
  <property fmtid="{D5CDD505-2E9C-101B-9397-08002B2CF9AE}" pid="3" name="ICV">
    <vt:lpwstr>97E04615ADBB4C40A66F25F64239E1C3</vt:lpwstr>
  </property>
</Properties>
</file>