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32"/>
  </p:notesMasterIdLst>
  <p:sldIdLst>
    <p:sldId id="256" r:id="rId3"/>
    <p:sldId id="258" r:id="rId4"/>
    <p:sldId id="330" r:id="rId5"/>
    <p:sldId id="314" r:id="rId6"/>
    <p:sldId id="331" r:id="rId7"/>
    <p:sldId id="281" r:id="rId8"/>
    <p:sldId id="332" r:id="rId9"/>
    <p:sldId id="315" r:id="rId10"/>
    <p:sldId id="316" r:id="rId11"/>
    <p:sldId id="317" r:id="rId12"/>
    <p:sldId id="319" r:id="rId13"/>
    <p:sldId id="322" r:id="rId14"/>
    <p:sldId id="320" r:id="rId15"/>
    <p:sldId id="318" r:id="rId16"/>
    <p:sldId id="325" r:id="rId17"/>
    <p:sldId id="321" r:id="rId18"/>
    <p:sldId id="323" r:id="rId19"/>
    <p:sldId id="324" r:id="rId20"/>
    <p:sldId id="333" r:id="rId21"/>
    <p:sldId id="326" r:id="rId22"/>
    <p:sldId id="334" r:id="rId23"/>
    <p:sldId id="337" r:id="rId24"/>
    <p:sldId id="336" r:id="rId25"/>
    <p:sldId id="338" r:id="rId26"/>
    <p:sldId id="335" r:id="rId27"/>
    <p:sldId id="339" r:id="rId28"/>
    <p:sldId id="341" r:id="rId29"/>
    <p:sldId id="342" r:id="rId30"/>
    <p:sldId id="308" r:id="rId3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iaoxuan Zeng" initials="xZ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727D"/>
    <a:srgbClr val="54BC8A"/>
    <a:srgbClr val="FFFFFF"/>
    <a:srgbClr val="A1D6DD"/>
    <a:srgbClr val="9FD8D9"/>
    <a:srgbClr val="A0D7DD"/>
    <a:srgbClr val="F5913F"/>
    <a:srgbClr val="F35E40"/>
    <a:srgbClr val="BAE9F2"/>
    <a:srgbClr val="487A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256" autoAdjust="0"/>
    <p:restoredTop sz="94664" autoAdjust="0"/>
  </p:normalViewPr>
  <p:slideViewPr>
    <p:cSldViewPr snapToGrid="0">
      <p:cViewPr varScale="1">
        <p:scale>
          <a:sx n="93" d="100"/>
          <a:sy n="93" d="100"/>
        </p:scale>
        <p:origin x="84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2021/4/13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7D089-AC8F-4832-A3C3-D9AF30F404B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7D089-AC8F-4832-A3C3-D9AF30F404B8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28886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7D089-AC8F-4832-A3C3-D9AF30F404B8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27248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7D089-AC8F-4832-A3C3-D9AF30F404B8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91563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7D089-AC8F-4832-A3C3-D9AF30F404B8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80203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7D089-AC8F-4832-A3C3-D9AF30F404B8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09323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7D089-AC8F-4832-A3C3-D9AF30F404B8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59811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7D089-AC8F-4832-A3C3-D9AF30F404B8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60631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7D089-AC8F-4832-A3C3-D9AF30F404B8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36732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7D089-AC8F-4832-A3C3-D9AF30F404B8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79732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7D089-AC8F-4832-A3C3-D9AF30F404B8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1907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7D089-AC8F-4832-A3C3-D9AF30F404B8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23551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7D089-AC8F-4832-A3C3-D9AF30F404B8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09757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7D089-AC8F-4832-A3C3-D9AF30F404B8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68536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7D089-AC8F-4832-A3C3-D9AF30F404B8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89356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7D089-AC8F-4832-A3C3-D9AF30F404B8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25725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7D089-AC8F-4832-A3C3-D9AF30F404B8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99193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DEA1BF-8780-46E0-9765-F8CE1553B56F}" type="slidenum">
              <a:rPr lang="zh-CN" altLang="en-US" smtClean="0">
                <a:solidFill>
                  <a:prstClr val="black"/>
                </a:solidFill>
              </a:rPr>
              <a:pPr/>
              <a:t>27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7888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7D089-AC8F-4832-A3C3-D9AF30F404B8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815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7D089-AC8F-4832-A3C3-D9AF30F404B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6808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7D089-AC8F-4832-A3C3-D9AF30F404B8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9506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7D089-AC8F-4832-A3C3-D9AF30F404B8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7D089-AC8F-4832-A3C3-D9AF30F404B8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08885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7D089-AC8F-4832-A3C3-D9AF30F404B8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9587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7D089-AC8F-4832-A3C3-D9AF30F404B8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0572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77D089-AC8F-4832-A3C3-D9AF30F404B8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8098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2021/4/13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2021/4/13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2021/4/13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2021/4/13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2021/4/13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2021/4/13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2021/4/13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2021/4/13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2021/4/13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2021/4/13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2021/4/13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2021/4/13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2021/4/13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2021/4/13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2021/4/13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2021/4/13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2021/4/13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2021/4/13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2021/4/13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2021/4/13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2021/4/13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559-F989-49DB-AB7F-87B54CDBE4D5}" type="datetimeFigureOut">
              <a:rPr lang="zh-CN" altLang="en-US" smtClean="0"/>
              <a:t>2021/4/13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637559-F989-49DB-AB7F-87B54CDBE4D5}" type="datetimeFigureOut">
              <a:rPr lang="zh-CN" altLang="en-US" smtClean="0"/>
              <a:t>2021/4/13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637559-F989-49DB-AB7F-87B54CDBE4D5}" type="datetimeFigureOut">
              <a:rPr lang="zh-CN" altLang="en-US" smtClean="0"/>
              <a:t>2021/4/13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47ACC-C85D-4C6A-AE95-01788930D5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slide" Target="slide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" Target="slide5.xml"/><Relationship Id="rId11" Type="http://schemas.openxmlformats.org/officeDocument/2006/relationships/slide" Target="slide25.xml"/><Relationship Id="rId5" Type="http://schemas.openxmlformats.org/officeDocument/2006/relationships/slide" Target="slide3.xml"/><Relationship Id="rId10" Type="http://schemas.openxmlformats.org/officeDocument/2006/relationships/slide" Target="slide21.xml"/><Relationship Id="rId4" Type="http://schemas.openxmlformats.org/officeDocument/2006/relationships/notesSlide" Target="../notesSlides/notesSlide1.xml"/><Relationship Id="rId9" Type="http://schemas.openxmlformats.org/officeDocument/2006/relationships/slide" Target="slide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jpg"/><Relationship Id="rId5" Type="http://schemas.openxmlformats.org/officeDocument/2006/relationships/image" Target="../media/image29.png"/><Relationship Id="rId4" Type="http://schemas.openxmlformats.org/officeDocument/2006/relationships/hyperlink" Target="http://www.ixiaowen.net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椭圆 15"/>
          <p:cNvSpPr/>
          <p:nvPr/>
        </p:nvSpPr>
        <p:spPr>
          <a:xfrm>
            <a:off x="-297393" y="-1194554"/>
            <a:ext cx="2807161" cy="2807161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-1860988" y="1257238"/>
            <a:ext cx="3721976" cy="3721976"/>
            <a:chOff x="-966075" y="2611829"/>
            <a:chExt cx="2049594" cy="2049594"/>
          </a:xfrm>
        </p:grpSpPr>
        <p:sp>
          <p:nvSpPr>
            <p:cNvPr id="5" name="椭圆 4"/>
            <p:cNvSpPr/>
            <p:nvPr/>
          </p:nvSpPr>
          <p:spPr>
            <a:xfrm>
              <a:off x="-843094" y="2734810"/>
              <a:ext cx="1803633" cy="1803633"/>
            </a:xfrm>
            <a:prstGeom prst="ellipse">
              <a:avLst/>
            </a:prstGeom>
            <a:solidFill>
              <a:srgbClr val="5B72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方正黑体简体" panose="02010601030101010101" pitchFamily="2" charset="-122"/>
                <a:ea typeface="方正黑体简体" panose="02010601030101010101" pitchFamily="2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-966075" y="2611829"/>
              <a:ext cx="2049594" cy="2049594"/>
            </a:xfrm>
            <a:prstGeom prst="ellipse">
              <a:avLst/>
            </a:prstGeom>
            <a:noFill/>
            <a:ln>
              <a:solidFill>
                <a:srgbClr val="5B72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方正黑体简体" panose="02010601030101010101" pitchFamily="2" charset="-122"/>
                <a:ea typeface="方正黑体简体" panose="02010601030101010101" pitchFamily="2" charset="-122"/>
              </a:endParaRPr>
            </a:p>
          </p:txBody>
        </p:sp>
      </p:grpSp>
      <p:sp>
        <p:nvSpPr>
          <p:cNvPr id="8" name="椭圆 7"/>
          <p:cNvSpPr/>
          <p:nvPr/>
        </p:nvSpPr>
        <p:spPr>
          <a:xfrm>
            <a:off x="1176268" y="5377434"/>
            <a:ext cx="1333500" cy="1333500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3030374" y="5344283"/>
            <a:ext cx="366960" cy="366960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331012" y="3136024"/>
            <a:ext cx="3721976" cy="3721976"/>
            <a:chOff x="-966075" y="2611829"/>
            <a:chExt cx="2049594" cy="2049594"/>
          </a:xfrm>
        </p:grpSpPr>
        <p:sp>
          <p:nvSpPr>
            <p:cNvPr id="11" name="椭圆 10"/>
            <p:cNvSpPr/>
            <p:nvPr/>
          </p:nvSpPr>
          <p:spPr>
            <a:xfrm rot="17180848">
              <a:off x="-843094" y="2734810"/>
              <a:ext cx="1803633" cy="1803633"/>
            </a:xfrm>
            <a:prstGeom prst="ellipse">
              <a:avLst/>
            </a:pr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方正黑体简体" panose="02010601030101010101" pitchFamily="2" charset="-122"/>
                <a:ea typeface="方正黑体简体" panose="02010601030101010101" pitchFamily="2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-966075" y="2611829"/>
              <a:ext cx="2049594" cy="2049594"/>
            </a:xfrm>
            <a:prstGeom prst="ellipse">
              <a:avLst/>
            </a:prstGeom>
            <a:noFill/>
            <a:ln>
              <a:solidFill>
                <a:srgbClr val="F35E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方正黑体简体" panose="02010601030101010101" pitchFamily="2" charset="-122"/>
                <a:ea typeface="方正黑体简体" panose="02010601030101010101" pitchFamily="2" charset="-122"/>
              </a:endParaRPr>
            </a:p>
          </p:txBody>
        </p:sp>
      </p:grpSp>
      <p:sp>
        <p:nvSpPr>
          <p:cNvPr id="13" name="椭圆 12"/>
          <p:cNvSpPr/>
          <p:nvPr/>
        </p:nvSpPr>
        <p:spPr>
          <a:xfrm>
            <a:off x="10975254" y="-240722"/>
            <a:ext cx="1497960" cy="1497960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9412928" y="12572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10718400" y="198250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310622" y="1888903"/>
            <a:ext cx="69894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6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MPCC</a:t>
            </a:r>
            <a:r>
              <a:rPr lang="zh-CN" altLang="en-US" sz="6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企业呼叫中心</a:t>
            </a:r>
            <a:endParaRPr lang="zh-CN" altLang="en-US" sz="6000" b="1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616603" y="3189684"/>
            <a:ext cx="15439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unga" panose="020B0502040204020203" pitchFamily="34" charset="0"/>
                <a:ea typeface="方正黑体简体" panose="02010601030101010101" pitchFamily="2" charset="-122"/>
                <a:cs typeface="Tunga" panose="020B0502040204020203" pitchFamily="34" charset="0"/>
              </a:rPr>
              <a:t>小文智能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Tunga" panose="020B0502040204020203" pitchFamily="34" charset="0"/>
              <a:ea typeface="方正黑体简体" panose="02010601030101010101" pitchFamily="2" charset="-122"/>
              <a:cs typeface="Tunga" panose="020B0502040204020203" pitchFamily="34" charset="0"/>
            </a:endParaRPr>
          </a:p>
        </p:txBody>
      </p:sp>
      <p:cxnSp>
        <p:nvCxnSpPr>
          <p:cNvPr id="20" name="直接连接符 19"/>
          <p:cNvCxnSpPr/>
          <p:nvPr/>
        </p:nvCxnSpPr>
        <p:spPr>
          <a:xfrm>
            <a:off x="3428550" y="3042242"/>
            <a:ext cx="6660000" cy="8679"/>
          </a:xfrm>
          <a:prstGeom prst="line">
            <a:avLst/>
          </a:prstGeom>
          <a:ln w="15875">
            <a:solidFill>
              <a:srgbClr val="5B72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/>
          <p:cNvSpPr txBox="1"/>
          <p:nvPr/>
        </p:nvSpPr>
        <p:spPr>
          <a:xfrm>
            <a:off x="108140" y="2239355"/>
            <a:ext cx="1015663" cy="190607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CN" sz="5400" dirty="0" smtClean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2021</a:t>
            </a:r>
            <a:endParaRPr lang="en-US" altLang="zh-CN" sz="5400" dirty="0">
              <a:solidFill>
                <a:schemeClr val="bg1"/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8" grpId="0" animBg="1"/>
      <p:bldP spid="9" grpId="0" bldLvl="0" animBg="1"/>
      <p:bldP spid="13" grpId="0" animBg="1"/>
      <p:bldP spid="14" grpId="0" animBg="1"/>
      <p:bldP spid="15" grpId="0" animBg="1"/>
      <p:bldP spid="17" grpId="0"/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 rot="9540000">
            <a:off x="11406828" y="61340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 rot="9540000">
            <a:off x="10739355" y="575567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1" name="文本框 5"/>
          <p:cNvSpPr txBox="1"/>
          <p:nvPr/>
        </p:nvSpPr>
        <p:spPr>
          <a:xfrm>
            <a:off x="524510" y="398780"/>
            <a:ext cx="5609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</a:t>
            </a: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功能</a:t>
            </a:r>
            <a:r>
              <a:rPr lang="en-US" altLang="zh-CN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-ACD</a:t>
            </a: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分配策略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80535" y="643554"/>
            <a:ext cx="240810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accent1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  FUNCTION</a:t>
            </a:r>
          </a:p>
        </p:txBody>
      </p:sp>
      <p:grpSp>
        <p:nvGrpSpPr>
          <p:cNvPr id="74" name="Group 86"/>
          <p:cNvGrpSpPr>
            <a:grpSpLocks/>
          </p:cNvGrpSpPr>
          <p:nvPr/>
        </p:nvGrpSpPr>
        <p:grpSpPr bwMode="auto">
          <a:xfrm>
            <a:off x="8030784" y="1645969"/>
            <a:ext cx="2057400" cy="299574"/>
            <a:chOff x="4287121" y="3656967"/>
            <a:chExt cx="2057362" cy="299381"/>
          </a:xfrm>
        </p:grpSpPr>
        <p:grpSp>
          <p:nvGrpSpPr>
            <p:cNvPr id="75" name="Group 82"/>
            <p:cNvGrpSpPr>
              <a:grpSpLocks/>
            </p:cNvGrpSpPr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81" name="Freeform 26"/>
              <p:cNvSpPr>
                <a:spLocks/>
              </p:cNvSpPr>
              <p:nvPr/>
            </p:nvSpPr>
            <p:spPr bwMode="auto">
              <a:xfrm>
                <a:off x="1711786" y="3573024"/>
                <a:ext cx="189165" cy="196048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latin typeface="+mn-lt"/>
                </a:endParaRPr>
              </a:p>
            </p:txBody>
          </p:sp>
          <p:sp>
            <p:nvSpPr>
              <p:cNvPr id="82" name="Oval 84"/>
              <p:cNvSpPr/>
              <p:nvPr/>
            </p:nvSpPr>
            <p:spPr>
              <a:xfrm>
                <a:off x="1592683" y="3456329"/>
                <a:ext cx="427370" cy="429438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80" name="Rectangle 85"/>
            <p:cNvSpPr/>
            <p:nvPr/>
          </p:nvSpPr>
          <p:spPr>
            <a:xfrm>
              <a:off x="4726850" y="3656967"/>
              <a:ext cx="1617633" cy="276821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/>
            <a:p>
              <a:pPr>
                <a:defRPr/>
              </a:pPr>
              <a:r>
                <a:rPr lang="zh-CN" altLang="en-US" dirty="0">
                  <a:solidFill>
                    <a:schemeClr val="tx2">
                      <a:lumMod val="50000"/>
                    </a:schemeClr>
                  </a:solidFill>
                  <a:ea typeface="Fira Sans OT Light" panose="020B0603050000020004" pitchFamily="34" charset="0"/>
                  <a:cs typeface="Open Sans Light" pitchFamily="34" charset="0"/>
                </a:rPr>
                <a:t>完全可视化编辑</a:t>
              </a:r>
              <a:endParaRPr lang="ms-MY" dirty="0">
                <a:solidFill>
                  <a:schemeClr val="tx2">
                    <a:lumMod val="50000"/>
                  </a:schemeClr>
                </a:solidFill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  <p:grpSp>
        <p:nvGrpSpPr>
          <p:cNvPr id="83" name="Group 87"/>
          <p:cNvGrpSpPr>
            <a:grpSpLocks/>
          </p:cNvGrpSpPr>
          <p:nvPr/>
        </p:nvGrpSpPr>
        <p:grpSpPr bwMode="auto">
          <a:xfrm>
            <a:off x="8030783" y="2230170"/>
            <a:ext cx="2671076" cy="298025"/>
            <a:chOff x="4287121" y="3656972"/>
            <a:chExt cx="2671027" cy="299376"/>
          </a:xfrm>
        </p:grpSpPr>
        <p:grpSp>
          <p:nvGrpSpPr>
            <p:cNvPr id="88" name="Group 88"/>
            <p:cNvGrpSpPr>
              <a:grpSpLocks/>
            </p:cNvGrpSpPr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90" name="Freeform 26"/>
              <p:cNvSpPr>
                <a:spLocks/>
              </p:cNvSpPr>
              <p:nvPr/>
            </p:nvSpPr>
            <p:spPr bwMode="auto">
              <a:xfrm>
                <a:off x="1711786" y="3573689"/>
                <a:ext cx="189165" cy="194716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latin typeface="+mn-lt"/>
                </a:endParaRPr>
              </a:p>
            </p:txBody>
          </p:sp>
          <p:sp>
            <p:nvSpPr>
              <p:cNvPr id="91" name="Oval 91"/>
              <p:cNvSpPr/>
              <p:nvPr/>
            </p:nvSpPr>
            <p:spPr>
              <a:xfrm>
                <a:off x="1592683" y="3456389"/>
                <a:ext cx="427370" cy="429315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89" name="Rectangle 89"/>
            <p:cNvSpPr/>
            <p:nvPr/>
          </p:nvSpPr>
          <p:spPr>
            <a:xfrm>
              <a:off x="4726850" y="3656972"/>
              <a:ext cx="2231298" cy="27825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zh-CN" altLang="en-US" dirty="0" smtClean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支持</a:t>
              </a:r>
              <a:r>
                <a:rPr lang="zh-CN" altLang="en-US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等级优先策略</a:t>
              </a:r>
              <a:endParaRPr lang="ms-MY" altLang="zh-CN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  <p:grpSp>
        <p:nvGrpSpPr>
          <p:cNvPr id="92" name="Group 92"/>
          <p:cNvGrpSpPr>
            <a:grpSpLocks/>
          </p:cNvGrpSpPr>
          <p:nvPr/>
        </p:nvGrpSpPr>
        <p:grpSpPr bwMode="auto">
          <a:xfrm>
            <a:off x="8030783" y="2812787"/>
            <a:ext cx="2353293" cy="299569"/>
            <a:chOff x="4287121" y="3656972"/>
            <a:chExt cx="2353250" cy="299376"/>
          </a:xfrm>
        </p:grpSpPr>
        <p:grpSp>
          <p:nvGrpSpPr>
            <p:cNvPr id="93" name="Group 93"/>
            <p:cNvGrpSpPr>
              <a:grpSpLocks/>
            </p:cNvGrpSpPr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95" name="Freeform 26"/>
              <p:cNvSpPr>
                <a:spLocks/>
              </p:cNvSpPr>
              <p:nvPr/>
            </p:nvSpPr>
            <p:spPr bwMode="auto">
              <a:xfrm>
                <a:off x="1711786" y="3573023"/>
                <a:ext cx="189165" cy="196048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latin typeface="+mn-lt"/>
                </a:endParaRPr>
              </a:p>
            </p:txBody>
          </p:sp>
          <p:sp>
            <p:nvSpPr>
              <p:cNvPr id="96" name="Oval 96"/>
              <p:cNvSpPr/>
              <p:nvPr/>
            </p:nvSpPr>
            <p:spPr>
              <a:xfrm>
                <a:off x="1592683" y="3456328"/>
                <a:ext cx="427370" cy="429438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94" name="Rectangle 94"/>
            <p:cNvSpPr/>
            <p:nvPr/>
          </p:nvSpPr>
          <p:spPr>
            <a:xfrm>
              <a:off x="4726850" y="3656972"/>
              <a:ext cx="1913521" cy="2768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zh-CN" altLang="en-US" dirty="0" smtClean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支持</a:t>
              </a:r>
              <a:r>
                <a:rPr lang="zh-CN" altLang="en-US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专属座席功能</a:t>
              </a:r>
              <a:endParaRPr lang="ms-MY" altLang="zh-CN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  <p:grpSp>
        <p:nvGrpSpPr>
          <p:cNvPr id="97" name="Group 97"/>
          <p:cNvGrpSpPr>
            <a:grpSpLocks/>
          </p:cNvGrpSpPr>
          <p:nvPr/>
        </p:nvGrpSpPr>
        <p:grpSpPr bwMode="auto">
          <a:xfrm>
            <a:off x="8030783" y="3396987"/>
            <a:ext cx="2353292" cy="299569"/>
            <a:chOff x="4287121" y="3656972"/>
            <a:chExt cx="2353249" cy="299376"/>
          </a:xfrm>
        </p:grpSpPr>
        <p:grpSp>
          <p:nvGrpSpPr>
            <p:cNvPr id="98" name="Group 98"/>
            <p:cNvGrpSpPr>
              <a:grpSpLocks/>
            </p:cNvGrpSpPr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100" name="Freeform 26"/>
              <p:cNvSpPr>
                <a:spLocks/>
              </p:cNvSpPr>
              <p:nvPr/>
            </p:nvSpPr>
            <p:spPr bwMode="auto">
              <a:xfrm>
                <a:off x="1711786" y="3573024"/>
                <a:ext cx="189165" cy="196048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latin typeface="+mn-lt"/>
                </a:endParaRPr>
              </a:p>
            </p:txBody>
          </p:sp>
          <p:sp>
            <p:nvSpPr>
              <p:cNvPr id="101" name="Oval 101"/>
              <p:cNvSpPr/>
              <p:nvPr/>
            </p:nvSpPr>
            <p:spPr>
              <a:xfrm>
                <a:off x="1592683" y="3456329"/>
                <a:ext cx="427370" cy="429438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99" name="Rectangle 99"/>
            <p:cNvSpPr/>
            <p:nvPr/>
          </p:nvSpPr>
          <p:spPr>
            <a:xfrm>
              <a:off x="4726850" y="3656972"/>
              <a:ext cx="1913520" cy="2768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zh-CN" altLang="en-US" dirty="0" smtClean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支持</a:t>
              </a:r>
              <a:r>
                <a:rPr lang="en-US" altLang="zh-CN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VIP</a:t>
              </a:r>
              <a:r>
                <a:rPr lang="zh-CN" altLang="en-US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优先服务</a:t>
              </a:r>
              <a:endParaRPr lang="ms-MY" altLang="zh-CN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  <p:grpSp>
        <p:nvGrpSpPr>
          <p:cNvPr id="102" name="Group 102"/>
          <p:cNvGrpSpPr>
            <a:grpSpLocks/>
          </p:cNvGrpSpPr>
          <p:nvPr/>
        </p:nvGrpSpPr>
        <p:grpSpPr bwMode="auto">
          <a:xfrm>
            <a:off x="8030783" y="3981183"/>
            <a:ext cx="2671075" cy="298025"/>
            <a:chOff x="4287121" y="3656972"/>
            <a:chExt cx="2671026" cy="299376"/>
          </a:xfrm>
        </p:grpSpPr>
        <p:grpSp>
          <p:nvGrpSpPr>
            <p:cNvPr id="103" name="Group 103"/>
            <p:cNvGrpSpPr>
              <a:grpSpLocks/>
            </p:cNvGrpSpPr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105" name="Freeform 26"/>
              <p:cNvSpPr>
                <a:spLocks/>
              </p:cNvSpPr>
              <p:nvPr/>
            </p:nvSpPr>
            <p:spPr bwMode="auto">
              <a:xfrm>
                <a:off x="1711786" y="3573689"/>
                <a:ext cx="189165" cy="194716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latin typeface="+mn-lt"/>
                </a:endParaRPr>
              </a:p>
            </p:txBody>
          </p:sp>
          <p:sp>
            <p:nvSpPr>
              <p:cNvPr id="106" name="Oval 106"/>
              <p:cNvSpPr/>
              <p:nvPr/>
            </p:nvSpPr>
            <p:spPr>
              <a:xfrm>
                <a:off x="1592683" y="3456389"/>
                <a:ext cx="427370" cy="429315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104" name="Rectangle 104"/>
            <p:cNvSpPr/>
            <p:nvPr/>
          </p:nvSpPr>
          <p:spPr>
            <a:xfrm>
              <a:off x="4726849" y="3656972"/>
              <a:ext cx="2231298" cy="27825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zh-CN" altLang="en-US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支持归属地优先策略</a:t>
              </a:r>
              <a:endParaRPr lang="ms-MY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  <p:grpSp>
        <p:nvGrpSpPr>
          <p:cNvPr id="107" name="Group 107"/>
          <p:cNvGrpSpPr>
            <a:grpSpLocks/>
          </p:cNvGrpSpPr>
          <p:nvPr/>
        </p:nvGrpSpPr>
        <p:grpSpPr bwMode="auto">
          <a:xfrm>
            <a:off x="8030784" y="4563800"/>
            <a:ext cx="2866860" cy="299569"/>
            <a:chOff x="4287121" y="3656972"/>
            <a:chExt cx="2866807" cy="299376"/>
          </a:xfrm>
        </p:grpSpPr>
        <p:grpSp>
          <p:nvGrpSpPr>
            <p:cNvPr id="108" name="Group 108"/>
            <p:cNvGrpSpPr>
              <a:grpSpLocks/>
            </p:cNvGrpSpPr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110" name="Freeform 26"/>
              <p:cNvSpPr>
                <a:spLocks/>
              </p:cNvSpPr>
              <p:nvPr/>
            </p:nvSpPr>
            <p:spPr bwMode="auto">
              <a:xfrm>
                <a:off x="1711786" y="3573023"/>
                <a:ext cx="189165" cy="196048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latin typeface="+mn-lt"/>
                </a:endParaRPr>
              </a:p>
            </p:txBody>
          </p:sp>
          <p:sp>
            <p:nvSpPr>
              <p:cNvPr id="111" name="Oval 111"/>
              <p:cNvSpPr/>
              <p:nvPr/>
            </p:nvSpPr>
            <p:spPr>
              <a:xfrm>
                <a:off x="1592683" y="3456328"/>
                <a:ext cx="427370" cy="429438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109" name="Rectangle 109"/>
            <p:cNvSpPr/>
            <p:nvPr/>
          </p:nvSpPr>
          <p:spPr>
            <a:xfrm>
              <a:off x="4726850" y="3656972"/>
              <a:ext cx="2427078" cy="2768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zh-CN" altLang="en-US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支持上次接听优先策略</a:t>
              </a:r>
              <a:endParaRPr lang="ms-MY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77" y="1703632"/>
            <a:ext cx="6685211" cy="33739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12" name="Group 107"/>
          <p:cNvGrpSpPr>
            <a:grpSpLocks/>
          </p:cNvGrpSpPr>
          <p:nvPr/>
        </p:nvGrpSpPr>
        <p:grpSpPr bwMode="auto">
          <a:xfrm>
            <a:off x="8030784" y="5134628"/>
            <a:ext cx="3681052" cy="553998"/>
            <a:chOff x="4287121" y="3656972"/>
            <a:chExt cx="3680984" cy="553642"/>
          </a:xfrm>
        </p:grpSpPr>
        <p:grpSp>
          <p:nvGrpSpPr>
            <p:cNvPr id="113" name="Group 108"/>
            <p:cNvGrpSpPr>
              <a:grpSpLocks/>
            </p:cNvGrpSpPr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115" name="Freeform 26"/>
              <p:cNvSpPr>
                <a:spLocks/>
              </p:cNvSpPr>
              <p:nvPr/>
            </p:nvSpPr>
            <p:spPr bwMode="auto">
              <a:xfrm>
                <a:off x="1711786" y="3573023"/>
                <a:ext cx="189165" cy="196048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latin typeface="+mn-lt"/>
                </a:endParaRPr>
              </a:p>
            </p:txBody>
          </p:sp>
          <p:sp>
            <p:nvSpPr>
              <p:cNvPr id="116" name="Oval 111"/>
              <p:cNvSpPr/>
              <p:nvPr/>
            </p:nvSpPr>
            <p:spPr>
              <a:xfrm>
                <a:off x="1592683" y="3456328"/>
                <a:ext cx="427370" cy="429438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114" name="Rectangle 109"/>
            <p:cNvSpPr/>
            <p:nvPr/>
          </p:nvSpPr>
          <p:spPr>
            <a:xfrm>
              <a:off x="4726850" y="3656972"/>
              <a:ext cx="3241255" cy="55364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zh-CN" altLang="en-US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支持顺序、随机、最少应答次数、最长闲时分配策略</a:t>
              </a:r>
              <a:endParaRPr lang="ms-MY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800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4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2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4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6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26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6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26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76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26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760"/>
                            </p:stCondLst>
                            <p:childTnLst>
                              <p:par>
                                <p:cTn id="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260"/>
                            </p:stCondLst>
                            <p:childTnLst>
                              <p:par>
                                <p:cTn id="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5" grpId="0" bldLvl="0" animBg="1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 rot="9540000">
            <a:off x="11406828" y="61340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 rot="9540000">
            <a:off x="10739355" y="575567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1" name="文本框 5"/>
          <p:cNvSpPr txBox="1"/>
          <p:nvPr/>
        </p:nvSpPr>
        <p:spPr>
          <a:xfrm>
            <a:off x="524510" y="398780"/>
            <a:ext cx="5609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</a:t>
            </a: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功能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-</a:t>
            </a:r>
            <a:r>
              <a:rPr lang="zh-CN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多维度报表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20018" y="643554"/>
            <a:ext cx="240810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accent1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  FUNCTION</a:t>
            </a:r>
          </a:p>
        </p:txBody>
      </p:sp>
      <p:sp>
        <p:nvSpPr>
          <p:cNvPr id="10" name="TextBox 54"/>
          <p:cNvSpPr txBox="1"/>
          <p:nvPr/>
        </p:nvSpPr>
        <p:spPr>
          <a:xfrm>
            <a:off x="993300" y="5450133"/>
            <a:ext cx="9538438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多维度报表：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+mn-lt"/>
              </a:rPr>
              <a:t>系统支持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+mn-lt"/>
              </a:rPr>
              <a:t>动态定制报表，除了基本的座席、通话记录、评分、意向客户、队列报表外，还可以快速动态定制报表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9" t="8767" r="916"/>
          <a:stretch/>
        </p:blipFill>
        <p:spPr bwMode="auto">
          <a:xfrm>
            <a:off x="1090119" y="1486383"/>
            <a:ext cx="9344800" cy="3804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50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4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4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4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8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18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5" grpId="0" bldLvl="0" animBg="1"/>
      <p:bldP spid="21" grpId="0"/>
      <p:bldP spid="22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 rot="9540000">
            <a:off x="11406828" y="61340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 rot="9540000">
            <a:off x="10739355" y="575567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1" name="文本框 5"/>
          <p:cNvSpPr txBox="1"/>
          <p:nvPr/>
        </p:nvSpPr>
        <p:spPr>
          <a:xfrm>
            <a:off x="524510" y="398780"/>
            <a:ext cx="5074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</a:t>
            </a: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功能</a:t>
            </a:r>
            <a:r>
              <a:rPr lang="en-US" altLang="zh-CN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-</a:t>
            </a:r>
            <a:r>
              <a:rPr lang="en-US" altLang="zh-CN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WebRTC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528975" y="643554"/>
            <a:ext cx="240810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accent1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  FUNCTION</a:t>
            </a:r>
          </a:p>
        </p:txBody>
      </p:sp>
      <p:sp>
        <p:nvSpPr>
          <p:cNvPr id="32" name="矩形 31"/>
          <p:cNvSpPr/>
          <p:nvPr/>
        </p:nvSpPr>
        <p:spPr>
          <a:xfrm rot="10800000">
            <a:off x="5010019" y="1857067"/>
            <a:ext cx="5850046" cy="16917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76200" dist="50800" dir="16200000" sx="97000" sy="97000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7192" y="1857070"/>
            <a:ext cx="3532825" cy="17003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1" name="Freeform 512"/>
          <p:cNvSpPr/>
          <p:nvPr/>
        </p:nvSpPr>
        <p:spPr bwMode="auto">
          <a:xfrm>
            <a:off x="5225930" y="2584722"/>
            <a:ext cx="212801" cy="321948"/>
          </a:xfrm>
          <a:custGeom>
            <a:avLst/>
            <a:gdLst>
              <a:gd name="T0" fmla="*/ 54 w 106"/>
              <a:gd name="T1" fmla="*/ 105 h 210"/>
              <a:gd name="T2" fmla="*/ 0 w 106"/>
              <a:gd name="T3" fmla="*/ 159 h 210"/>
              <a:gd name="T4" fmla="*/ 0 w 106"/>
              <a:gd name="T5" fmla="*/ 210 h 210"/>
              <a:gd name="T6" fmla="*/ 0 w 106"/>
              <a:gd name="T7" fmla="*/ 210 h 210"/>
              <a:gd name="T8" fmla="*/ 106 w 106"/>
              <a:gd name="T9" fmla="*/ 105 h 210"/>
              <a:gd name="T10" fmla="*/ 0 w 106"/>
              <a:gd name="T11" fmla="*/ 0 h 210"/>
              <a:gd name="T12" fmla="*/ 0 w 106"/>
              <a:gd name="T13" fmla="*/ 0 h 210"/>
              <a:gd name="T14" fmla="*/ 0 w 106"/>
              <a:gd name="T15" fmla="*/ 51 h 210"/>
              <a:gd name="T16" fmla="*/ 54 w 106"/>
              <a:gd name="T17" fmla="*/ 105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6" h="210">
                <a:moveTo>
                  <a:pt x="54" y="105"/>
                </a:moveTo>
                <a:lnTo>
                  <a:pt x="0" y="159"/>
                </a:lnTo>
                <a:lnTo>
                  <a:pt x="0" y="210"/>
                </a:lnTo>
                <a:lnTo>
                  <a:pt x="0" y="210"/>
                </a:lnTo>
                <a:lnTo>
                  <a:pt x="106" y="105"/>
                </a:lnTo>
                <a:lnTo>
                  <a:pt x="0" y="0"/>
                </a:lnTo>
                <a:lnTo>
                  <a:pt x="0" y="0"/>
                </a:lnTo>
                <a:lnTo>
                  <a:pt x="0" y="51"/>
                </a:lnTo>
                <a:lnTo>
                  <a:pt x="54" y="105"/>
                </a:lnTo>
                <a:close/>
              </a:path>
            </a:pathLst>
          </a:custGeom>
          <a:solidFill>
            <a:srgbClr val="F35E40"/>
          </a:solidFill>
          <a:ln>
            <a:noFill/>
          </a:ln>
        </p:spPr>
        <p:txBody>
          <a:bodyPr vert="horz" wrap="square" lIns="91423" tIns="45711" rIns="91423" bIns="45711" numCol="1" anchor="t" anchorCtr="0" compatLnSpc="1"/>
          <a:lstStyle/>
          <a:p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42" name="TextBox 45"/>
          <p:cNvSpPr txBox="1"/>
          <p:nvPr/>
        </p:nvSpPr>
        <p:spPr>
          <a:xfrm>
            <a:off x="5524209" y="2294776"/>
            <a:ext cx="4821665" cy="87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支持</a:t>
            </a:r>
            <a:r>
              <a:rPr lang="en-US" altLang="zh-CN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WebRTC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浏览器音视频通话，并提供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控件与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客户系统集成</a:t>
            </a:r>
          </a:p>
        </p:txBody>
      </p:sp>
      <p:sp>
        <p:nvSpPr>
          <p:cNvPr id="46" name="矩形 45"/>
          <p:cNvSpPr/>
          <p:nvPr/>
        </p:nvSpPr>
        <p:spPr>
          <a:xfrm rot="10800000">
            <a:off x="5012107" y="3850789"/>
            <a:ext cx="5850046" cy="16917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76200" dist="50800" dir="16200000" sx="97000" sy="97000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7191" y="3850792"/>
            <a:ext cx="3532825" cy="17003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8" name="Freeform 512"/>
          <p:cNvSpPr/>
          <p:nvPr/>
        </p:nvSpPr>
        <p:spPr bwMode="auto">
          <a:xfrm>
            <a:off x="5228018" y="4578444"/>
            <a:ext cx="212801" cy="321948"/>
          </a:xfrm>
          <a:custGeom>
            <a:avLst/>
            <a:gdLst>
              <a:gd name="T0" fmla="*/ 54 w 106"/>
              <a:gd name="T1" fmla="*/ 105 h 210"/>
              <a:gd name="T2" fmla="*/ 0 w 106"/>
              <a:gd name="T3" fmla="*/ 159 h 210"/>
              <a:gd name="T4" fmla="*/ 0 w 106"/>
              <a:gd name="T5" fmla="*/ 210 h 210"/>
              <a:gd name="T6" fmla="*/ 0 w 106"/>
              <a:gd name="T7" fmla="*/ 210 h 210"/>
              <a:gd name="T8" fmla="*/ 106 w 106"/>
              <a:gd name="T9" fmla="*/ 105 h 210"/>
              <a:gd name="T10" fmla="*/ 0 w 106"/>
              <a:gd name="T11" fmla="*/ 0 h 210"/>
              <a:gd name="T12" fmla="*/ 0 w 106"/>
              <a:gd name="T13" fmla="*/ 0 h 210"/>
              <a:gd name="T14" fmla="*/ 0 w 106"/>
              <a:gd name="T15" fmla="*/ 51 h 210"/>
              <a:gd name="T16" fmla="*/ 54 w 106"/>
              <a:gd name="T17" fmla="*/ 105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6" h="210">
                <a:moveTo>
                  <a:pt x="54" y="105"/>
                </a:moveTo>
                <a:lnTo>
                  <a:pt x="0" y="159"/>
                </a:lnTo>
                <a:lnTo>
                  <a:pt x="0" y="210"/>
                </a:lnTo>
                <a:lnTo>
                  <a:pt x="0" y="210"/>
                </a:lnTo>
                <a:lnTo>
                  <a:pt x="106" y="105"/>
                </a:lnTo>
                <a:lnTo>
                  <a:pt x="0" y="0"/>
                </a:lnTo>
                <a:lnTo>
                  <a:pt x="0" y="0"/>
                </a:lnTo>
                <a:lnTo>
                  <a:pt x="0" y="51"/>
                </a:lnTo>
                <a:lnTo>
                  <a:pt x="54" y="105"/>
                </a:lnTo>
                <a:close/>
              </a:path>
            </a:pathLst>
          </a:custGeom>
          <a:solidFill>
            <a:srgbClr val="F35E40"/>
          </a:solidFill>
          <a:ln>
            <a:noFill/>
          </a:ln>
        </p:spPr>
        <p:txBody>
          <a:bodyPr vert="horz" wrap="square" lIns="91423" tIns="45711" rIns="91423" bIns="45711" numCol="1" anchor="t" anchorCtr="0" compatLnSpc="1"/>
          <a:lstStyle/>
          <a:p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49" name="TextBox 45"/>
          <p:cNvSpPr txBox="1"/>
          <p:nvPr/>
        </p:nvSpPr>
        <p:spPr>
          <a:xfrm>
            <a:off x="5526297" y="4288498"/>
            <a:ext cx="4821665" cy="87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使用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内置软电话无需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IP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话机设备注册分机即可实现网页分机签入</a:t>
            </a:r>
          </a:p>
        </p:txBody>
      </p:sp>
    </p:spTree>
    <p:extLst>
      <p:ext uri="{BB962C8B-B14F-4D97-AF65-F5344CB8AC3E}">
        <p14:creationId xmlns:p14="http://schemas.microsoft.com/office/powerpoint/2010/main" val="352325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4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8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4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2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22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47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720"/>
                            </p:stCondLst>
                            <p:childTnLst>
                              <p:par>
                                <p:cTn id="4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 tmFilter="0,0; .5, 1; 1, 1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62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12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37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620"/>
                            </p:stCondLst>
                            <p:childTnLst>
                              <p:par>
                                <p:cTn id="6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 tmFilter="0,0; .5, 1; 1, 1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5" grpId="0" bldLvl="0" animBg="1"/>
      <p:bldP spid="21" grpId="0"/>
      <p:bldP spid="22" grpId="0"/>
      <p:bldP spid="32" grpId="0" bldLvl="0" animBg="1"/>
      <p:bldP spid="41" grpId="0" bldLvl="0" animBg="1"/>
      <p:bldP spid="42" grpId="0"/>
      <p:bldP spid="46" grpId="0" bldLvl="0" animBg="1"/>
      <p:bldP spid="48" grpId="0" bldLvl="0" animBg="1"/>
      <p:bldP spid="4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 rot="9540000">
            <a:off x="11406828" y="61340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 rot="9540000">
            <a:off x="10739355" y="575567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1" name="文本框 5"/>
          <p:cNvSpPr txBox="1"/>
          <p:nvPr/>
        </p:nvSpPr>
        <p:spPr>
          <a:xfrm>
            <a:off x="524510" y="398780"/>
            <a:ext cx="4561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</a:t>
            </a: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功能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-</a:t>
            </a:r>
            <a:r>
              <a:rPr lang="zh-CN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来电弹屏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03299" y="643554"/>
            <a:ext cx="240810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accent1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  FUNCTION</a:t>
            </a:r>
          </a:p>
        </p:txBody>
      </p:sp>
      <p:grpSp>
        <p:nvGrpSpPr>
          <p:cNvPr id="74" name="Group 86"/>
          <p:cNvGrpSpPr>
            <a:grpSpLocks/>
          </p:cNvGrpSpPr>
          <p:nvPr/>
        </p:nvGrpSpPr>
        <p:grpSpPr bwMode="auto">
          <a:xfrm>
            <a:off x="7901690" y="1914668"/>
            <a:ext cx="3092328" cy="299574"/>
            <a:chOff x="4287121" y="3656967"/>
            <a:chExt cx="3092271" cy="299381"/>
          </a:xfrm>
        </p:grpSpPr>
        <p:grpSp>
          <p:nvGrpSpPr>
            <p:cNvPr id="75" name="Group 82"/>
            <p:cNvGrpSpPr>
              <a:grpSpLocks/>
            </p:cNvGrpSpPr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81" name="Freeform 26"/>
              <p:cNvSpPr>
                <a:spLocks/>
              </p:cNvSpPr>
              <p:nvPr/>
            </p:nvSpPr>
            <p:spPr bwMode="auto">
              <a:xfrm>
                <a:off x="1711786" y="3573024"/>
                <a:ext cx="189165" cy="196048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latin typeface="+mn-lt"/>
                </a:endParaRPr>
              </a:p>
            </p:txBody>
          </p:sp>
          <p:sp>
            <p:nvSpPr>
              <p:cNvPr id="82" name="Oval 84"/>
              <p:cNvSpPr/>
              <p:nvPr/>
            </p:nvSpPr>
            <p:spPr>
              <a:xfrm>
                <a:off x="1592683" y="3456329"/>
                <a:ext cx="427370" cy="429438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80" name="Rectangle 85"/>
            <p:cNvSpPr/>
            <p:nvPr/>
          </p:nvSpPr>
          <p:spPr>
            <a:xfrm>
              <a:off x="4726850" y="3656967"/>
              <a:ext cx="2652542" cy="2768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zh-CN" altLang="en-US" dirty="0">
                  <a:solidFill>
                    <a:schemeClr val="tx2">
                      <a:lumMod val="50000"/>
                    </a:schemeClr>
                  </a:solidFill>
                  <a:ea typeface="Fira Sans OT Light" panose="020B0603050000020004" pitchFamily="34" charset="0"/>
                  <a:cs typeface="Open Sans Light" pitchFamily="34" charset="0"/>
                </a:rPr>
                <a:t>支持第三方弹屏地址配置</a:t>
              </a:r>
              <a:endParaRPr lang="ms-MY" dirty="0">
                <a:solidFill>
                  <a:schemeClr val="tx2">
                    <a:lumMod val="50000"/>
                  </a:schemeClr>
                </a:solidFill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  <p:grpSp>
        <p:nvGrpSpPr>
          <p:cNvPr id="83" name="Group 87"/>
          <p:cNvGrpSpPr>
            <a:grpSpLocks/>
          </p:cNvGrpSpPr>
          <p:nvPr/>
        </p:nvGrpSpPr>
        <p:grpSpPr bwMode="auto">
          <a:xfrm>
            <a:off x="7901690" y="2611347"/>
            <a:ext cx="2671076" cy="298025"/>
            <a:chOff x="4287121" y="3656972"/>
            <a:chExt cx="2671027" cy="299376"/>
          </a:xfrm>
        </p:grpSpPr>
        <p:grpSp>
          <p:nvGrpSpPr>
            <p:cNvPr id="88" name="Group 88"/>
            <p:cNvGrpSpPr>
              <a:grpSpLocks/>
            </p:cNvGrpSpPr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90" name="Freeform 26"/>
              <p:cNvSpPr>
                <a:spLocks/>
              </p:cNvSpPr>
              <p:nvPr/>
            </p:nvSpPr>
            <p:spPr bwMode="auto">
              <a:xfrm>
                <a:off x="1711786" y="3573689"/>
                <a:ext cx="189165" cy="194716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latin typeface="+mn-lt"/>
                </a:endParaRPr>
              </a:p>
            </p:txBody>
          </p:sp>
          <p:sp>
            <p:nvSpPr>
              <p:cNvPr id="91" name="Oval 91"/>
              <p:cNvSpPr/>
              <p:nvPr/>
            </p:nvSpPr>
            <p:spPr>
              <a:xfrm>
                <a:off x="1592683" y="3456389"/>
                <a:ext cx="427370" cy="429315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89" name="Rectangle 89"/>
            <p:cNvSpPr/>
            <p:nvPr/>
          </p:nvSpPr>
          <p:spPr>
            <a:xfrm>
              <a:off x="4726850" y="3656972"/>
              <a:ext cx="2231298" cy="27825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zh-CN" altLang="en-US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弹屏显示号码归属地</a:t>
              </a:r>
              <a:endParaRPr lang="ms-MY" altLang="zh-CN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  <p:grpSp>
        <p:nvGrpSpPr>
          <p:cNvPr id="92" name="Group 92"/>
          <p:cNvGrpSpPr>
            <a:grpSpLocks/>
          </p:cNvGrpSpPr>
          <p:nvPr/>
        </p:nvGrpSpPr>
        <p:grpSpPr bwMode="auto">
          <a:xfrm>
            <a:off x="7890626" y="3308026"/>
            <a:ext cx="2353293" cy="299569"/>
            <a:chOff x="4287121" y="3656972"/>
            <a:chExt cx="2353250" cy="299376"/>
          </a:xfrm>
        </p:grpSpPr>
        <p:grpSp>
          <p:nvGrpSpPr>
            <p:cNvPr id="93" name="Group 93"/>
            <p:cNvGrpSpPr>
              <a:grpSpLocks/>
            </p:cNvGrpSpPr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95" name="Freeform 26"/>
              <p:cNvSpPr>
                <a:spLocks/>
              </p:cNvSpPr>
              <p:nvPr/>
            </p:nvSpPr>
            <p:spPr bwMode="auto">
              <a:xfrm>
                <a:off x="1711786" y="3573023"/>
                <a:ext cx="189165" cy="196048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latin typeface="+mn-lt"/>
                </a:endParaRPr>
              </a:p>
            </p:txBody>
          </p:sp>
          <p:sp>
            <p:nvSpPr>
              <p:cNvPr id="96" name="Oval 96"/>
              <p:cNvSpPr/>
              <p:nvPr/>
            </p:nvSpPr>
            <p:spPr>
              <a:xfrm>
                <a:off x="1592683" y="3456328"/>
                <a:ext cx="427370" cy="429438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94" name="Rectangle 94"/>
            <p:cNvSpPr/>
            <p:nvPr/>
          </p:nvSpPr>
          <p:spPr>
            <a:xfrm>
              <a:off x="4726850" y="3656972"/>
              <a:ext cx="1913521" cy="2768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zh-CN" altLang="en-US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支持隐藏客户号码</a:t>
              </a:r>
              <a:endParaRPr lang="ms-MY" altLang="zh-CN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  <p:grpSp>
        <p:nvGrpSpPr>
          <p:cNvPr id="97" name="Group 97"/>
          <p:cNvGrpSpPr>
            <a:grpSpLocks/>
          </p:cNvGrpSpPr>
          <p:nvPr/>
        </p:nvGrpSpPr>
        <p:grpSpPr bwMode="auto">
          <a:xfrm>
            <a:off x="7890626" y="4003020"/>
            <a:ext cx="2353292" cy="299569"/>
            <a:chOff x="4287121" y="3656972"/>
            <a:chExt cx="2353249" cy="299376"/>
          </a:xfrm>
        </p:grpSpPr>
        <p:grpSp>
          <p:nvGrpSpPr>
            <p:cNvPr id="98" name="Group 98"/>
            <p:cNvGrpSpPr>
              <a:grpSpLocks/>
            </p:cNvGrpSpPr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100" name="Freeform 26"/>
              <p:cNvSpPr>
                <a:spLocks/>
              </p:cNvSpPr>
              <p:nvPr/>
            </p:nvSpPr>
            <p:spPr bwMode="auto">
              <a:xfrm>
                <a:off x="1711786" y="3573024"/>
                <a:ext cx="189165" cy="196048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latin typeface="+mn-lt"/>
                </a:endParaRPr>
              </a:p>
            </p:txBody>
          </p:sp>
          <p:sp>
            <p:nvSpPr>
              <p:cNvPr id="101" name="Oval 101"/>
              <p:cNvSpPr/>
              <p:nvPr/>
            </p:nvSpPr>
            <p:spPr>
              <a:xfrm>
                <a:off x="1592683" y="3456329"/>
                <a:ext cx="427370" cy="429438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99" name="Rectangle 99"/>
            <p:cNvSpPr/>
            <p:nvPr/>
          </p:nvSpPr>
          <p:spPr>
            <a:xfrm>
              <a:off x="4726850" y="3656972"/>
              <a:ext cx="1913520" cy="2768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zh-CN" altLang="en-US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支持隐藏客户地址</a:t>
              </a:r>
              <a:endParaRPr lang="ms-MY" altLang="zh-CN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  <p:grpSp>
        <p:nvGrpSpPr>
          <p:cNvPr id="102" name="Group 102"/>
          <p:cNvGrpSpPr>
            <a:grpSpLocks/>
          </p:cNvGrpSpPr>
          <p:nvPr/>
        </p:nvGrpSpPr>
        <p:grpSpPr bwMode="auto">
          <a:xfrm>
            <a:off x="7890626" y="4705953"/>
            <a:ext cx="2866861" cy="553998"/>
            <a:chOff x="4287121" y="3656972"/>
            <a:chExt cx="2866808" cy="556509"/>
          </a:xfrm>
        </p:grpSpPr>
        <p:grpSp>
          <p:nvGrpSpPr>
            <p:cNvPr id="103" name="Group 103"/>
            <p:cNvGrpSpPr>
              <a:grpSpLocks/>
            </p:cNvGrpSpPr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105" name="Freeform 26"/>
              <p:cNvSpPr>
                <a:spLocks/>
              </p:cNvSpPr>
              <p:nvPr/>
            </p:nvSpPr>
            <p:spPr bwMode="auto">
              <a:xfrm>
                <a:off x="1711786" y="3573689"/>
                <a:ext cx="189165" cy="194716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latin typeface="+mn-lt"/>
                </a:endParaRPr>
              </a:p>
            </p:txBody>
          </p:sp>
          <p:sp>
            <p:nvSpPr>
              <p:cNvPr id="106" name="Oval 106"/>
              <p:cNvSpPr/>
              <p:nvPr/>
            </p:nvSpPr>
            <p:spPr>
              <a:xfrm>
                <a:off x="1592683" y="3456389"/>
                <a:ext cx="427370" cy="429315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104" name="Rectangle 104"/>
            <p:cNvSpPr/>
            <p:nvPr/>
          </p:nvSpPr>
          <p:spPr>
            <a:xfrm>
              <a:off x="4726849" y="3656972"/>
              <a:ext cx="2427080" cy="55650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zh-CN" altLang="en-US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呼入呼出弹屏客户信息及沟通记录</a:t>
              </a:r>
              <a:endParaRPr lang="ms-MY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56" y="1798686"/>
            <a:ext cx="6685210" cy="33739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1919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4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4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4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14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64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14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64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14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5" grpId="0" bldLvl="0" animBg="1"/>
      <p:bldP spid="21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 rot="9540000">
            <a:off x="11406828" y="61340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 rot="9540000">
            <a:off x="10739355" y="575567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1" name="文本框 5"/>
          <p:cNvSpPr txBox="1"/>
          <p:nvPr/>
        </p:nvSpPr>
        <p:spPr>
          <a:xfrm>
            <a:off x="524510" y="398780"/>
            <a:ext cx="4736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</a:t>
            </a: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功能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-</a:t>
            </a:r>
            <a:r>
              <a:rPr lang="zh-CN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录音质检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516449" y="643554"/>
            <a:ext cx="240810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accent1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  FUNCTION</a:t>
            </a:r>
          </a:p>
        </p:txBody>
      </p:sp>
      <p:sp>
        <p:nvSpPr>
          <p:cNvPr id="61" name="文本框 17"/>
          <p:cNvSpPr txBox="1"/>
          <p:nvPr/>
        </p:nvSpPr>
        <p:spPr>
          <a:xfrm>
            <a:off x="6251779" y="1679670"/>
            <a:ext cx="5940221" cy="1775075"/>
          </a:xfrm>
          <a:prstGeom prst="rect">
            <a:avLst/>
          </a:prstGeom>
          <a:noFill/>
        </p:spPr>
        <p:txBody>
          <a:bodyPr wrap="square" lIns="134337" tIns="67170" rIns="134337" bIns="67170">
            <a:spAutoFit/>
          </a:bodyPr>
          <a:lstStyle/>
          <a:p>
            <a:pPr lvl="0">
              <a:lnSpc>
                <a:spcPts val="2000"/>
              </a:lnSpc>
              <a:defRPr/>
            </a:pPr>
            <a:r>
              <a:rPr lang="zh-CN" altLang="en-US" sz="2400" dirty="0" smtClean="0"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录音</a:t>
            </a:r>
            <a:r>
              <a:rPr lang="zh-CN" altLang="en-US" sz="2400" dirty="0"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格式 </a:t>
            </a:r>
            <a:endParaRPr lang="zh-CN" altLang="en-US" sz="2400" dirty="0" smtClean="0">
              <a:solidFill>
                <a:schemeClr val="tx1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  <a:p>
            <a:pPr marL="0" marR="0" lvl="0" indent="0" algn="l" defTabSz="914400" rtl="0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 smtClean="0">
              <a:solidFill>
                <a:schemeClr val="tx1">
                  <a:lumMod val="85000"/>
                  <a:lumOff val="1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sym typeface="方正黑体简体" panose="02010601030101010101" pitchFamily="2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▶ 可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自定义录音格式，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WAV 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或 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MP3 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格式</a:t>
            </a:r>
          </a:p>
          <a:p>
            <a:pPr lvl="0">
              <a:lnSpc>
                <a:spcPct val="150000"/>
              </a:lnSpc>
              <a:defRPr/>
            </a:pP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▶ 录音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高保真、高压缩、声音清晰</a:t>
            </a:r>
            <a:endParaRPr kumimoji="0" lang="en-US" altLang="zh-CN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</a:prstClr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</a:prstClr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  <a:cs typeface="+mn-cs"/>
            </a:endParaRPr>
          </a:p>
        </p:txBody>
      </p:sp>
      <p:sp>
        <p:nvSpPr>
          <p:cNvPr id="62" name="文本框 22"/>
          <p:cNvSpPr txBox="1"/>
          <p:nvPr/>
        </p:nvSpPr>
        <p:spPr>
          <a:xfrm>
            <a:off x="6251779" y="3545515"/>
            <a:ext cx="5658951" cy="2823567"/>
          </a:xfrm>
          <a:prstGeom prst="rect">
            <a:avLst/>
          </a:prstGeom>
          <a:noFill/>
        </p:spPr>
        <p:txBody>
          <a:bodyPr wrap="square" lIns="134337" tIns="67170" rIns="134337" bIns="67170">
            <a:spAutoFit/>
          </a:bodyPr>
          <a:lstStyle/>
          <a:p>
            <a:pPr lvl="0">
              <a:lnSpc>
                <a:spcPts val="2000"/>
              </a:lnSpc>
              <a:defRPr/>
            </a:pPr>
            <a:r>
              <a:rPr lang="zh-CN" altLang="en-US" sz="2400" dirty="0" smtClean="0"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录音</a:t>
            </a:r>
            <a:r>
              <a:rPr lang="zh-CN" altLang="en-US" sz="2400" dirty="0"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查听</a:t>
            </a:r>
            <a:endParaRPr lang="zh-CN" altLang="en-US" sz="2400" dirty="0" smtClean="0">
              <a:solidFill>
                <a:schemeClr val="tx1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  <a:p>
            <a:pPr lvl="0" algn="l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zh-CN" altLang="en-US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sym typeface="方正黑体简体" panose="02010601030101010101" pitchFamily="2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▶ 座席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通话全程录音</a:t>
            </a:r>
          </a:p>
          <a:p>
            <a:pPr lvl="0">
              <a:lnSpc>
                <a:spcPct val="150000"/>
              </a:lnSpc>
              <a:defRPr/>
            </a:pP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▶ 用户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可以在通话记录中查看相应的录音</a:t>
            </a:r>
          </a:p>
          <a:p>
            <a:pPr lvl="0">
              <a:lnSpc>
                <a:spcPct val="150000"/>
              </a:lnSpc>
              <a:defRPr/>
            </a:pP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▶ 支持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下载录音文件</a:t>
            </a:r>
          </a:p>
          <a:p>
            <a:pPr lvl="0">
              <a:lnSpc>
                <a:spcPct val="150000"/>
              </a:lnSpc>
              <a:defRPr/>
            </a:pPr>
            <a:r>
              <a:rPr lang="zh-CN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▶ 支持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在线播放录音文件</a:t>
            </a:r>
          </a:p>
          <a:p>
            <a:pPr lvl="0" algn="l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sym typeface="+mn-ea"/>
            </a:endParaRPr>
          </a:p>
          <a:p>
            <a:pPr lvl="0" algn="l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sym typeface="+mn-ea"/>
            </a:endParaRPr>
          </a:p>
        </p:txBody>
      </p:sp>
      <p:pic>
        <p:nvPicPr>
          <p:cNvPr id="6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2843" y="1680635"/>
            <a:ext cx="5167644" cy="39920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52994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4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4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4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14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64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5" grpId="0" bldLvl="0" animBg="1"/>
      <p:bldP spid="21" grpId="0"/>
      <p:bldP spid="22" grpId="0"/>
      <p:bldP spid="61" grpId="0"/>
      <p:bldP spid="6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A7BA150A-5E92-405A-8698-9379182DC5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3451875"/>
              </p:ext>
            </p:extLst>
          </p:nvPr>
        </p:nvGraphicFramePr>
        <p:xfrm>
          <a:off x="1088923" y="1315131"/>
          <a:ext cx="5086611" cy="51259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4495">
                  <a:extLst>
                    <a:ext uri="{9D8B030D-6E8A-4147-A177-3AD203B41FA5}">
                      <a16:colId xmlns:a16="http://schemas.microsoft.com/office/drawing/2014/main" val="308195033"/>
                    </a:ext>
                  </a:extLst>
                </a:gridCol>
                <a:gridCol w="1054170">
                  <a:extLst>
                    <a:ext uri="{9D8B030D-6E8A-4147-A177-3AD203B41FA5}">
                      <a16:colId xmlns:a16="http://schemas.microsoft.com/office/drawing/2014/main" val="949950275"/>
                    </a:ext>
                  </a:extLst>
                </a:gridCol>
                <a:gridCol w="3347946">
                  <a:extLst>
                    <a:ext uri="{9D8B030D-6E8A-4147-A177-3AD203B41FA5}">
                      <a16:colId xmlns:a16="http://schemas.microsoft.com/office/drawing/2014/main" val="2647545298"/>
                    </a:ext>
                  </a:extLst>
                </a:gridCol>
              </a:tblGrid>
              <a:tr h="392937"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050" kern="100" dirty="0">
                          <a:effectLst/>
                        </a:rPr>
                        <a:t>编号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050" kern="100" dirty="0">
                          <a:effectLst/>
                        </a:rPr>
                        <a:t>功能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050" kern="100" dirty="0">
                          <a:effectLst/>
                        </a:rPr>
                        <a:t>说明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extLst>
                  <a:ext uri="{0D108BD9-81ED-4DB2-BD59-A6C34878D82A}">
                    <a16:rowId xmlns:a16="http://schemas.microsoft.com/office/drawing/2014/main" val="528535938"/>
                  </a:ext>
                </a:extLst>
              </a:tr>
              <a:tr h="410092"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050" kern="100" dirty="0">
                          <a:effectLst/>
                        </a:rPr>
                        <a:t>员工管理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tc>
                  <a:txBody>
                    <a:bodyPr/>
                    <a:lstStyle/>
                    <a:p>
                      <a:pPr marL="133350" marR="133350" algn="just">
                        <a:spcAft>
                          <a:spcPts val="0"/>
                        </a:spcAft>
                      </a:pPr>
                      <a:r>
                        <a:rPr lang="zh-CN" sz="1050" kern="100" dirty="0">
                          <a:effectLst/>
                        </a:rPr>
                        <a:t>支持批量导入、批量导出、快速添加、修改和删除员工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extLst>
                  <a:ext uri="{0D108BD9-81ED-4DB2-BD59-A6C34878D82A}">
                    <a16:rowId xmlns:a16="http://schemas.microsoft.com/office/drawing/2014/main" val="3965379802"/>
                  </a:ext>
                </a:extLst>
              </a:tr>
              <a:tr h="721259"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2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050" kern="100" dirty="0">
                          <a:effectLst/>
                        </a:rPr>
                        <a:t>客户管理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tc>
                  <a:txBody>
                    <a:bodyPr/>
                    <a:lstStyle/>
                    <a:p>
                      <a:pPr marL="133350" marR="133350" algn="just">
                        <a:spcAft>
                          <a:spcPts val="0"/>
                        </a:spcAft>
                      </a:pPr>
                      <a:r>
                        <a:rPr lang="zh-CN" sz="1050" kern="100" dirty="0">
                          <a:effectLst/>
                        </a:rPr>
                        <a:t>详细记录客户信息提供查询、导入、导出、分配手动呼出任务、分配客户、共享客户、添加、编辑删除客户资料，能对客户进行电话和短信交流，并支持呼叫弹屏功能，及服务记录的统计、询和删除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extLst>
                  <a:ext uri="{0D108BD9-81ED-4DB2-BD59-A6C34878D82A}">
                    <a16:rowId xmlns:a16="http://schemas.microsoft.com/office/drawing/2014/main" val="4123613711"/>
                  </a:ext>
                </a:extLst>
              </a:tr>
              <a:tr h="410092"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3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050" kern="100">
                          <a:effectLst/>
                        </a:rPr>
                        <a:t>呼出管理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050" kern="100" dirty="0">
                          <a:effectLst/>
                        </a:rPr>
                        <a:t>可以对员工分配呼出计划，有手动呼出和预测式呼出两种呼叫模式，支持对未接来电进行一个回访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extLst>
                  <a:ext uri="{0D108BD9-81ED-4DB2-BD59-A6C34878D82A}">
                    <a16:rowId xmlns:a16="http://schemas.microsoft.com/office/drawing/2014/main" val="3381906769"/>
                  </a:ext>
                </a:extLst>
              </a:tr>
              <a:tr h="410092"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4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050" kern="100" dirty="0">
                          <a:effectLst/>
                        </a:rPr>
                        <a:t>短信管理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050" kern="100" dirty="0">
                          <a:effectLst/>
                        </a:rPr>
                        <a:t>支持设置短信模板，群发短信，并记发送短信记录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extLst>
                  <a:ext uri="{0D108BD9-81ED-4DB2-BD59-A6C34878D82A}">
                    <a16:rowId xmlns:a16="http://schemas.microsoft.com/office/drawing/2014/main" val="1197740327"/>
                  </a:ext>
                </a:extLst>
              </a:tr>
              <a:tr h="410092"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5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050" kern="100">
                          <a:effectLst/>
                        </a:rPr>
                        <a:t>统计报表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050" kern="100" dirty="0">
                          <a:effectLst/>
                        </a:rPr>
                        <a:t>对系统中各种报表进行统计并做详细记录，提供查询，方便用户使用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extLst>
                  <a:ext uri="{0D108BD9-81ED-4DB2-BD59-A6C34878D82A}">
                    <a16:rowId xmlns:a16="http://schemas.microsoft.com/office/drawing/2014/main" val="2052227425"/>
                  </a:ext>
                </a:extLst>
              </a:tr>
              <a:tr h="410092"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6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050" kern="100">
                          <a:effectLst/>
                        </a:rPr>
                        <a:t>定制客户属性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050" kern="100" dirty="0">
                          <a:effectLst/>
                        </a:rPr>
                        <a:t>系统支持客户所有属性的自定义设置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extLst>
                  <a:ext uri="{0D108BD9-81ED-4DB2-BD59-A6C34878D82A}">
                    <a16:rowId xmlns:a16="http://schemas.microsoft.com/office/drawing/2014/main" val="349287159"/>
                  </a:ext>
                </a:extLst>
              </a:tr>
              <a:tr h="410092"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7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050" kern="100">
                          <a:effectLst/>
                        </a:rPr>
                        <a:t>定制服务属性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050" kern="100" dirty="0">
                          <a:effectLst/>
                        </a:rPr>
                        <a:t>系统支持对服务记录属性自定义设置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extLst>
                  <a:ext uri="{0D108BD9-81ED-4DB2-BD59-A6C34878D82A}">
                    <a16:rowId xmlns:a16="http://schemas.microsoft.com/office/drawing/2014/main" val="597037447"/>
                  </a:ext>
                </a:extLst>
              </a:tr>
              <a:tr h="410092"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8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050" kern="100">
                          <a:effectLst/>
                        </a:rPr>
                        <a:t>定制工单属性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050" kern="100" dirty="0">
                          <a:effectLst/>
                        </a:rPr>
                        <a:t>系统支持工单属性自定义设置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extLst>
                  <a:ext uri="{0D108BD9-81ED-4DB2-BD59-A6C34878D82A}">
                    <a16:rowId xmlns:a16="http://schemas.microsoft.com/office/drawing/2014/main" val="1052500311"/>
                  </a:ext>
                </a:extLst>
              </a:tr>
              <a:tr h="410092"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9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050" kern="100">
                          <a:effectLst/>
                        </a:rPr>
                        <a:t>用户管理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050" kern="100" dirty="0">
                          <a:effectLst/>
                        </a:rPr>
                        <a:t>设置不同员工权限，以及员工账号管理及系统密码修改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extLst>
                  <a:ext uri="{0D108BD9-81ED-4DB2-BD59-A6C34878D82A}">
                    <a16:rowId xmlns:a16="http://schemas.microsoft.com/office/drawing/2014/main" val="3383720328"/>
                  </a:ext>
                </a:extLst>
              </a:tr>
              <a:tr h="410092"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10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050" kern="100">
                          <a:effectLst/>
                        </a:rPr>
                        <a:t>工单管理</a:t>
                      </a:r>
                      <a:endParaRPr lang="zh-CN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tc>
                  <a:txBody>
                    <a:bodyPr/>
                    <a:lstStyle/>
                    <a:p>
                      <a:pPr marL="133350" marR="133350" algn="ctr">
                        <a:spcAft>
                          <a:spcPts val="0"/>
                        </a:spcAft>
                      </a:pPr>
                      <a:r>
                        <a:rPr lang="zh-CN" sz="1050" kern="100" dirty="0">
                          <a:effectLst/>
                        </a:rPr>
                        <a:t>收到客户的咨询，保修，建议后新建工单可以方便查询回复客户的服务进度</a:t>
                      </a:r>
                      <a:endParaRPr lang="zh-CN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81683" marR="81683" marT="40842" marB="40842"/>
                </a:tc>
                <a:extLst>
                  <a:ext uri="{0D108BD9-81ED-4DB2-BD59-A6C34878D82A}">
                    <a16:rowId xmlns:a16="http://schemas.microsoft.com/office/drawing/2014/main" val="1781367936"/>
                  </a:ext>
                </a:extLst>
              </a:tr>
            </a:tbl>
          </a:graphicData>
        </a:graphic>
      </p:graphicFrame>
      <p:sp>
        <p:nvSpPr>
          <p:cNvPr id="5" name="文本框 5"/>
          <p:cNvSpPr txBox="1"/>
          <p:nvPr/>
        </p:nvSpPr>
        <p:spPr>
          <a:xfrm>
            <a:off x="478255" y="436358"/>
            <a:ext cx="4244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</a:t>
            </a: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功能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-CRM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6" name="TextBox 21"/>
          <p:cNvSpPr txBox="1"/>
          <p:nvPr/>
        </p:nvSpPr>
        <p:spPr>
          <a:xfrm>
            <a:off x="4480637" y="668800"/>
            <a:ext cx="240810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accent1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  FUNCTION</a:t>
            </a:r>
          </a:p>
        </p:txBody>
      </p:sp>
      <p:sp>
        <p:nvSpPr>
          <p:cNvPr id="11" name="矩形 10"/>
          <p:cNvSpPr/>
          <p:nvPr/>
        </p:nvSpPr>
        <p:spPr>
          <a:xfrm>
            <a:off x="6888739" y="0"/>
            <a:ext cx="6621570" cy="6858000"/>
          </a:xfrm>
          <a:prstGeom prst="rect">
            <a:avLst/>
          </a:prstGeom>
          <a:solidFill>
            <a:srgbClr val="4F77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Rectangle 47"/>
          <p:cNvSpPr/>
          <p:nvPr/>
        </p:nvSpPr>
        <p:spPr bwMode="auto">
          <a:xfrm>
            <a:off x="7346787" y="2587800"/>
            <a:ext cx="3686917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400" b="1" dirty="0" smtClean="0">
                <a:solidFill>
                  <a:schemeClr val="bg1"/>
                </a:solidFill>
                <a:latin typeface="Fira Sans OT" panose="020B0603050000020004" pitchFamily="34" charset="0"/>
                <a:ea typeface="Fira Sans OT" panose="020B0603050000020004" pitchFamily="34" charset="0"/>
                <a:cs typeface="Open Sans Light" pitchFamily="34" charset="0"/>
              </a:rPr>
              <a:t>采用</a:t>
            </a:r>
            <a:r>
              <a:rPr lang="zh-CN" altLang="en-US" sz="2400" b="1" dirty="0">
                <a:solidFill>
                  <a:schemeClr val="bg1"/>
                </a:solidFill>
                <a:latin typeface="Fira Sans OT" panose="020B0603050000020004" pitchFamily="34" charset="0"/>
                <a:ea typeface="Fira Sans OT" panose="020B0603050000020004" pitchFamily="34" charset="0"/>
                <a:cs typeface="Open Sans Light" pitchFamily="34" charset="0"/>
              </a:rPr>
              <a:t>小文</a:t>
            </a:r>
            <a:r>
              <a:rPr lang="en-US" altLang="zh-CN" sz="2400" b="1" dirty="0">
                <a:solidFill>
                  <a:schemeClr val="bg1"/>
                </a:solidFill>
                <a:latin typeface="Fira Sans OT" panose="020B0603050000020004" pitchFamily="34" charset="0"/>
                <a:ea typeface="Fira Sans OT" panose="020B0603050000020004" pitchFamily="34" charset="0"/>
                <a:cs typeface="Open Sans Light" pitchFamily="34" charset="0"/>
              </a:rPr>
              <a:t>AI</a:t>
            </a:r>
            <a:r>
              <a:rPr lang="zh-CN" altLang="en-US" sz="2400" b="1" dirty="0">
                <a:solidFill>
                  <a:schemeClr val="bg1"/>
                </a:solidFill>
                <a:latin typeface="Fira Sans OT" panose="020B0603050000020004" pitchFamily="34" charset="0"/>
                <a:ea typeface="Fira Sans OT" panose="020B0603050000020004" pitchFamily="34" charset="0"/>
                <a:cs typeface="Open Sans Light" pitchFamily="34" charset="0"/>
              </a:rPr>
              <a:t>语音</a:t>
            </a:r>
            <a:r>
              <a:rPr lang="zh-CN" altLang="en-US" sz="2400" b="1" dirty="0" smtClean="0">
                <a:solidFill>
                  <a:schemeClr val="bg1"/>
                </a:solidFill>
                <a:latin typeface="Fira Sans OT" panose="020B0603050000020004" pitchFamily="34" charset="0"/>
                <a:ea typeface="Fira Sans OT" panose="020B0603050000020004" pitchFamily="34" charset="0"/>
                <a:cs typeface="Open Sans Light" pitchFamily="34" charset="0"/>
              </a:rPr>
              <a:t>引擎</a:t>
            </a:r>
            <a:endParaRPr lang="en-US" altLang="zh-CN" sz="2400" b="1" dirty="0" smtClean="0">
              <a:solidFill>
                <a:schemeClr val="bg1"/>
              </a:solidFill>
              <a:latin typeface="Fira Sans OT" panose="020B0603050000020004" pitchFamily="34" charset="0"/>
              <a:ea typeface="Fira Sans OT" panose="020B0603050000020004" pitchFamily="34" charset="0"/>
              <a:cs typeface="Open Sans Light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400" b="1" dirty="0" smtClean="0">
                <a:solidFill>
                  <a:schemeClr val="bg1"/>
                </a:solidFill>
                <a:latin typeface="Fira Sans OT" panose="020B0603050000020004" pitchFamily="34" charset="0"/>
                <a:ea typeface="Fira Sans OT" panose="020B0603050000020004" pitchFamily="34" charset="0"/>
                <a:cs typeface="Open Sans Light" pitchFamily="34" charset="0"/>
              </a:rPr>
              <a:t>实现</a:t>
            </a:r>
            <a:r>
              <a:rPr lang="zh-CN" altLang="en-US" sz="2400" b="1" dirty="0">
                <a:solidFill>
                  <a:schemeClr val="bg1"/>
                </a:solidFill>
                <a:latin typeface="Fira Sans OT" panose="020B0603050000020004" pitchFamily="34" charset="0"/>
                <a:ea typeface="Fira Sans OT" panose="020B0603050000020004" pitchFamily="34" charset="0"/>
                <a:cs typeface="Open Sans Light" pitchFamily="34" charset="0"/>
              </a:rPr>
              <a:t>定制化的智能语音交互</a:t>
            </a:r>
          </a:p>
        </p:txBody>
      </p:sp>
      <p:sp>
        <p:nvSpPr>
          <p:cNvPr id="12" name="椭圆 11"/>
          <p:cNvSpPr/>
          <p:nvPr/>
        </p:nvSpPr>
        <p:spPr>
          <a:xfrm rot="9540000">
            <a:off x="11406828" y="61340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3" name="椭圆 12"/>
          <p:cNvSpPr/>
          <p:nvPr/>
        </p:nvSpPr>
        <p:spPr>
          <a:xfrm rot="9540000">
            <a:off x="10739355" y="575567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3836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4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6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4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1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1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6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" grpId="0" animBg="1"/>
      <p:bldP spid="9" grpId="0"/>
      <p:bldP spid="12" grpId="0" bldLvl="0" animBg="1"/>
      <p:bldP spid="13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 rot="9540000">
            <a:off x="11406828" y="61340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 rot="9540000">
            <a:off x="10739355" y="575567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1" name="文本框 5"/>
          <p:cNvSpPr txBox="1"/>
          <p:nvPr/>
        </p:nvSpPr>
        <p:spPr>
          <a:xfrm>
            <a:off x="524510" y="398780"/>
            <a:ext cx="5074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</a:t>
            </a: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功能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-</a:t>
            </a:r>
            <a:r>
              <a:rPr lang="zh-CN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预测式</a:t>
            </a: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呼出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28975" y="643554"/>
            <a:ext cx="240810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accent1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  FUNCTION</a:t>
            </a:r>
          </a:p>
        </p:txBody>
      </p:sp>
      <p:grpSp>
        <p:nvGrpSpPr>
          <p:cNvPr id="74" name="Group 86"/>
          <p:cNvGrpSpPr>
            <a:grpSpLocks/>
          </p:cNvGrpSpPr>
          <p:nvPr/>
        </p:nvGrpSpPr>
        <p:grpSpPr bwMode="auto">
          <a:xfrm>
            <a:off x="8030783" y="1871636"/>
            <a:ext cx="3092328" cy="299574"/>
            <a:chOff x="4287121" y="3656967"/>
            <a:chExt cx="3092271" cy="299381"/>
          </a:xfrm>
        </p:grpSpPr>
        <p:grpSp>
          <p:nvGrpSpPr>
            <p:cNvPr id="75" name="Group 82"/>
            <p:cNvGrpSpPr>
              <a:grpSpLocks/>
            </p:cNvGrpSpPr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81" name="Freeform 26"/>
              <p:cNvSpPr>
                <a:spLocks/>
              </p:cNvSpPr>
              <p:nvPr/>
            </p:nvSpPr>
            <p:spPr bwMode="auto">
              <a:xfrm>
                <a:off x="1711786" y="3573024"/>
                <a:ext cx="189165" cy="196048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latin typeface="+mn-lt"/>
                </a:endParaRPr>
              </a:p>
            </p:txBody>
          </p:sp>
          <p:sp>
            <p:nvSpPr>
              <p:cNvPr id="82" name="Oval 84"/>
              <p:cNvSpPr/>
              <p:nvPr/>
            </p:nvSpPr>
            <p:spPr>
              <a:xfrm>
                <a:off x="1592683" y="3456329"/>
                <a:ext cx="427370" cy="429438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80" name="Rectangle 85"/>
            <p:cNvSpPr/>
            <p:nvPr/>
          </p:nvSpPr>
          <p:spPr>
            <a:xfrm>
              <a:off x="4726850" y="3656967"/>
              <a:ext cx="2652542" cy="2768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zh-CN" altLang="en-US" dirty="0">
                  <a:solidFill>
                    <a:schemeClr val="tx2">
                      <a:lumMod val="50000"/>
                    </a:schemeClr>
                  </a:solidFill>
                  <a:ea typeface="Fira Sans OT Light" panose="020B0603050000020004" pitchFamily="34" charset="0"/>
                  <a:cs typeface="Open Sans Light" pitchFamily="34" charset="0"/>
                </a:rPr>
                <a:t>界面可视化编辑</a:t>
              </a:r>
              <a:endParaRPr lang="ms-MY" dirty="0">
                <a:solidFill>
                  <a:schemeClr val="tx2">
                    <a:lumMod val="50000"/>
                  </a:schemeClr>
                </a:solidFill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  <p:grpSp>
        <p:nvGrpSpPr>
          <p:cNvPr id="83" name="Group 87"/>
          <p:cNvGrpSpPr>
            <a:grpSpLocks/>
          </p:cNvGrpSpPr>
          <p:nvPr/>
        </p:nvGrpSpPr>
        <p:grpSpPr bwMode="auto">
          <a:xfrm>
            <a:off x="8030783" y="2568315"/>
            <a:ext cx="3430532" cy="298025"/>
            <a:chOff x="4287121" y="3656972"/>
            <a:chExt cx="3430469" cy="299376"/>
          </a:xfrm>
        </p:grpSpPr>
        <p:grpSp>
          <p:nvGrpSpPr>
            <p:cNvPr id="88" name="Group 88"/>
            <p:cNvGrpSpPr>
              <a:grpSpLocks/>
            </p:cNvGrpSpPr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90" name="Freeform 26"/>
              <p:cNvSpPr>
                <a:spLocks/>
              </p:cNvSpPr>
              <p:nvPr/>
            </p:nvSpPr>
            <p:spPr bwMode="auto">
              <a:xfrm>
                <a:off x="1711786" y="3573689"/>
                <a:ext cx="189165" cy="194716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latin typeface="+mn-lt"/>
                </a:endParaRPr>
              </a:p>
            </p:txBody>
          </p:sp>
          <p:sp>
            <p:nvSpPr>
              <p:cNvPr id="91" name="Oval 91"/>
              <p:cNvSpPr/>
              <p:nvPr/>
            </p:nvSpPr>
            <p:spPr>
              <a:xfrm>
                <a:off x="1592683" y="3456389"/>
                <a:ext cx="427370" cy="429315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89" name="Rectangle 89"/>
            <p:cNvSpPr/>
            <p:nvPr/>
          </p:nvSpPr>
          <p:spPr>
            <a:xfrm>
              <a:off x="4726850" y="3656972"/>
              <a:ext cx="2990740" cy="27825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zh-CN" altLang="en-US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支持不同的转接类型</a:t>
              </a:r>
              <a:endParaRPr lang="ms-MY" altLang="zh-CN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  <p:grpSp>
        <p:nvGrpSpPr>
          <p:cNvPr id="92" name="Group 92"/>
          <p:cNvGrpSpPr>
            <a:grpSpLocks/>
          </p:cNvGrpSpPr>
          <p:nvPr/>
        </p:nvGrpSpPr>
        <p:grpSpPr bwMode="auto">
          <a:xfrm>
            <a:off x="8019719" y="3264994"/>
            <a:ext cx="3303071" cy="299569"/>
            <a:chOff x="4287121" y="3656972"/>
            <a:chExt cx="3303011" cy="299376"/>
          </a:xfrm>
        </p:grpSpPr>
        <p:grpSp>
          <p:nvGrpSpPr>
            <p:cNvPr id="93" name="Group 93"/>
            <p:cNvGrpSpPr>
              <a:grpSpLocks/>
            </p:cNvGrpSpPr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95" name="Freeform 26"/>
              <p:cNvSpPr>
                <a:spLocks/>
              </p:cNvSpPr>
              <p:nvPr/>
            </p:nvSpPr>
            <p:spPr bwMode="auto">
              <a:xfrm>
                <a:off x="1711786" y="3573023"/>
                <a:ext cx="189165" cy="196048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latin typeface="+mn-lt"/>
                </a:endParaRPr>
              </a:p>
            </p:txBody>
          </p:sp>
          <p:sp>
            <p:nvSpPr>
              <p:cNvPr id="96" name="Oval 96"/>
              <p:cNvSpPr/>
              <p:nvPr/>
            </p:nvSpPr>
            <p:spPr>
              <a:xfrm>
                <a:off x="1592683" y="3456328"/>
                <a:ext cx="427370" cy="429438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94" name="Rectangle 94"/>
            <p:cNvSpPr/>
            <p:nvPr/>
          </p:nvSpPr>
          <p:spPr>
            <a:xfrm>
              <a:off x="4726849" y="3656972"/>
              <a:ext cx="2863283" cy="2768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zh-CN" altLang="en-US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配置灵活，参数设定自由</a:t>
              </a:r>
            </a:p>
          </p:txBody>
        </p:sp>
      </p:grpSp>
      <p:grpSp>
        <p:nvGrpSpPr>
          <p:cNvPr id="97" name="Group 97"/>
          <p:cNvGrpSpPr>
            <a:grpSpLocks/>
          </p:cNvGrpSpPr>
          <p:nvPr/>
        </p:nvGrpSpPr>
        <p:grpSpPr bwMode="auto">
          <a:xfrm>
            <a:off x="8019719" y="3959988"/>
            <a:ext cx="3441596" cy="299569"/>
            <a:chOff x="4287121" y="3656972"/>
            <a:chExt cx="3441533" cy="299376"/>
          </a:xfrm>
        </p:grpSpPr>
        <p:grpSp>
          <p:nvGrpSpPr>
            <p:cNvPr id="98" name="Group 98"/>
            <p:cNvGrpSpPr>
              <a:grpSpLocks/>
            </p:cNvGrpSpPr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100" name="Freeform 26"/>
              <p:cNvSpPr>
                <a:spLocks/>
              </p:cNvSpPr>
              <p:nvPr/>
            </p:nvSpPr>
            <p:spPr bwMode="auto">
              <a:xfrm>
                <a:off x="1711786" y="3573024"/>
                <a:ext cx="189165" cy="196048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latin typeface="+mn-lt"/>
                </a:endParaRPr>
              </a:p>
            </p:txBody>
          </p:sp>
          <p:sp>
            <p:nvSpPr>
              <p:cNvPr id="101" name="Oval 101"/>
              <p:cNvSpPr/>
              <p:nvPr/>
            </p:nvSpPr>
            <p:spPr>
              <a:xfrm>
                <a:off x="1592683" y="3456329"/>
                <a:ext cx="427370" cy="429438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99" name="Rectangle 99"/>
            <p:cNvSpPr/>
            <p:nvPr/>
          </p:nvSpPr>
          <p:spPr>
            <a:xfrm>
              <a:off x="4726850" y="3656972"/>
              <a:ext cx="3001804" cy="2768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zh-CN" altLang="en-US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根据不同客户需求设置命中率</a:t>
              </a:r>
              <a:endParaRPr lang="ms-MY" altLang="zh-CN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  <p:grpSp>
        <p:nvGrpSpPr>
          <p:cNvPr id="102" name="Group 102"/>
          <p:cNvGrpSpPr>
            <a:grpSpLocks/>
          </p:cNvGrpSpPr>
          <p:nvPr/>
        </p:nvGrpSpPr>
        <p:grpSpPr bwMode="auto">
          <a:xfrm>
            <a:off x="8019719" y="4662919"/>
            <a:ext cx="3441597" cy="830997"/>
            <a:chOff x="4287121" y="3656972"/>
            <a:chExt cx="3441533" cy="834764"/>
          </a:xfrm>
        </p:grpSpPr>
        <p:grpSp>
          <p:nvGrpSpPr>
            <p:cNvPr id="103" name="Group 103"/>
            <p:cNvGrpSpPr>
              <a:grpSpLocks/>
            </p:cNvGrpSpPr>
            <p:nvPr/>
          </p:nvGrpSpPr>
          <p:grpSpPr bwMode="auto">
            <a:xfrm>
              <a:off x="4287121" y="3665372"/>
              <a:ext cx="290976" cy="290976"/>
              <a:chOff x="1592683" y="3457016"/>
              <a:chExt cx="428060" cy="428060"/>
            </a:xfrm>
          </p:grpSpPr>
          <p:sp>
            <p:nvSpPr>
              <p:cNvPr id="105" name="Freeform 26"/>
              <p:cNvSpPr>
                <a:spLocks/>
              </p:cNvSpPr>
              <p:nvPr/>
            </p:nvSpPr>
            <p:spPr bwMode="auto">
              <a:xfrm>
                <a:off x="1711786" y="3573689"/>
                <a:ext cx="189165" cy="194716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8 h 284"/>
                  <a:gd name="T6" fmla="*/ 14 w 274"/>
                  <a:gd name="T7" fmla="*/ 139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7 h 284"/>
                  <a:gd name="T14" fmla="*/ 257 w 274"/>
                  <a:gd name="T15" fmla="*/ 8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8"/>
                      <a:pt x="9" y="178"/>
                      <a:pt x="9" y="178"/>
                    </a:cubicBezTo>
                    <a:cubicBezTo>
                      <a:pt x="0" y="166"/>
                      <a:pt x="2" y="149"/>
                      <a:pt x="14" y="139"/>
                    </a:cubicBezTo>
                    <a:cubicBezTo>
                      <a:pt x="27" y="130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7"/>
                      <a:pt x="219" y="17"/>
                      <a:pt x="219" y="17"/>
                    </a:cubicBezTo>
                    <a:cubicBezTo>
                      <a:pt x="227" y="4"/>
                      <a:pt x="244" y="0"/>
                      <a:pt x="257" y="8"/>
                    </a:cubicBezTo>
                    <a:cubicBezTo>
                      <a:pt x="270" y="16"/>
                      <a:pt x="274" y="33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1" y="279"/>
                      <a:pt x="113" y="283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 dirty="0">
                  <a:latin typeface="+mn-lt"/>
                </a:endParaRPr>
              </a:p>
            </p:txBody>
          </p:sp>
          <p:sp>
            <p:nvSpPr>
              <p:cNvPr id="106" name="Oval 106"/>
              <p:cNvSpPr/>
              <p:nvPr/>
            </p:nvSpPr>
            <p:spPr>
              <a:xfrm>
                <a:off x="1592683" y="3456389"/>
                <a:ext cx="427370" cy="429315"/>
              </a:xfrm>
              <a:prstGeom prst="ellipse">
                <a:avLst/>
              </a:prstGeom>
              <a:noFill/>
              <a:ln w="28575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104" name="Rectangle 104"/>
            <p:cNvSpPr/>
            <p:nvPr/>
          </p:nvSpPr>
          <p:spPr>
            <a:xfrm>
              <a:off x="4726849" y="3656972"/>
              <a:ext cx="3001805" cy="83476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defRPr/>
              </a:pPr>
              <a:r>
                <a:rPr lang="zh-CN" altLang="en-US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支持智能呼出</a:t>
              </a:r>
              <a:r>
                <a:rPr lang="en-US" altLang="zh-CN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-</a:t>
              </a:r>
              <a:r>
                <a:rPr lang="zh-CN" altLang="en-US" dirty="0">
                  <a:solidFill>
                    <a:schemeClr val="tx2">
                      <a:lumMod val="50000"/>
                    </a:schemeClr>
                  </a:solidFill>
                  <a:latin typeface="Fira Sans OT Light" panose="020B0603050000020004" pitchFamily="34" charset="0"/>
                  <a:ea typeface="Fira Sans OT Light" panose="020B0603050000020004" pitchFamily="34" charset="0"/>
                  <a:cs typeface="Open Sans Light" pitchFamily="34" charset="0"/>
                </a:rPr>
                <a:t>系统根据实际号码接通率、平均通话时长、空闲员工数动态控制呼出速率</a:t>
              </a:r>
              <a:endParaRPr lang="ms-MY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  <a:cs typeface="Open Sans Light" pitchFamily="34" charset="0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77" y="1703632"/>
            <a:ext cx="6685210" cy="33739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94185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4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4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4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8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18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68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18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68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18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5" grpId="0" bldLvl="0" animBg="1"/>
      <p:bldP spid="21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 rot="9540000">
            <a:off x="11406828" y="61340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 rot="9540000">
            <a:off x="10739355" y="575567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1" name="文本框 5"/>
          <p:cNvSpPr txBox="1"/>
          <p:nvPr/>
        </p:nvSpPr>
        <p:spPr>
          <a:xfrm>
            <a:off x="524510" y="398780"/>
            <a:ext cx="5609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</a:t>
            </a: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功能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-AI</a:t>
            </a:r>
            <a:r>
              <a:rPr lang="zh-CN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智能语音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004963" y="643554"/>
            <a:ext cx="240810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accent1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  FUNCTION</a:t>
            </a:r>
          </a:p>
        </p:txBody>
      </p:sp>
      <p:sp>
        <p:nvSpPr>
          <p:cNvPr id="10" name="TextBox 54"/>
          <p:cNvSpPr txBox="1"/>
          <p:nvPr/>
        </p:nvSpPr>
        <p:spPr>
          <a:xfrm>
            <a:off x="1439102" y="5284211"/>
            <a:ext cx="10902493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AI</a:t>
            </a:r>
            <a:r>
              <a:rPr lang="zh-CN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智能语音：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+mn-lt"/>
              </a:rPr>
              <a:t>采用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+mn-lt"/>
              </a:rPr>
              <a:t>小文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+mn-lt"/>
              </a:rPr>
              <a:t>AI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+mn-lt"/>
              </a:rPr>
              <a:t>语音引擎，实现定制化的智能语音交互</a:t>
            </a:r>
          </a:p>
          <a:p>
            <a:pPr>
              <a:lnSpc>
                <a:spcPct val="120000"/>
              </a:lnSpc>
            </a:pP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方正黑体简体" panose="02010601030101010101" pitchFamily="2" charset="-122"/>
              <a:sym typeface="+mn-lt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39102" y="1387595"/>
            <a:ext cx="9131721" cy="3774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65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4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8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4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2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22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5" grpId="0" bldLvl="0" animBg="1"/>
      <p:bldP spid="21" grpId="0"/>
      <p:bldP spid="22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 rot="9540000">
            <a:off x="11406828" y="61340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 rot="9540000">
            <a:off x="10739355" y="575567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1" name="文本框 5"/>
          <p:cNvSpPr txBox="1"/>
          <p:nvPr/>
        </p:nvSpPr>
        <p:spPr>
          <a:xfrm>
            <a:off x="524510" y="398780"/>
            <a:ext cx="5609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</a:t>
            </a: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功能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-</a:t>
            </a:r>
            <a:r>
              <a:rPr lang="zh-CN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二次开发接口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004963" y="643554"/>
            <a:ext cx="240810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accent1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  FUNCTION</a:t>
            </a:r>
          </a:p>
        </p:txBody>
      </p:sp>
      <p:grpSp>
        <p:nvGrpSpPr>
          <p:cNvPr id="9" name="Group 50"/>
          <p:cNvGrpSpPr>
            <a:grpSpLocks/>
          </p:cNvGrpSpPr>
          <p:nvPr/>
        </p:nvGrpSpPr>
        <p:grpSpPr bwMode="auto">
          <a:xfrm>
            <a:off x="1451045" y="2985999"/>
            <a:ext cx="3938001" cy="2641279"/>
            <a:chOff x="1313152" y="2372330"/>
            <a:chExt cx="4080518" cy="2738000"/>
          </a:xfrm>
        </p:grpSpPr>
        <p:cxnSp>
          <p:nvCxnSpPr>
            <p:cNvPr id="12" name="Straight Connector 49"/>
            <p:cNvCxnSpPr>
              <a:stCxn id="63" idx="5"/>
              <a:endCxn id="25" idx="1"/>
            </p:cNvCxnSpPr>
            <p:nvPr/>
          </p:nvCxnSpPr>
          <p:spPr>
            <a:xfrm>
              <a:off x="2545475" y="2372330"/>
              <a:ext cx="472085" cy="645544"/>
            </a:xfrm>
            <a:prstGeom prst="line">
              <a:avLst/>
            </a:prstGeom>
            <a:ln w="3175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53"/>
            <p:cNvCxnSpPr>
              <a:stCxn id="57" idx="6"/>
              <a:endCxn id="25" idx="2"/>
            </p:cNvCxnSpPr>
            <p:nvPr/>
          </p:nvCxnSpPr>
          <p:spPr>
            <a:xfrm>
              <a:off x="1802147" y="3310651"/>
              <a:ext cx="1072243" cy="53012"/>
            </a:xfrm>
            <a:prstGeom prst="line">
              <a:avLst/>
            </a:prstGeom>
            <a:ln w="3175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56"/>
            <p:cNvCxnSpPr>
              <a:stCxn id="47" idx="7"/>
              <a:endCxn id="25" idx="3"/>
            </p:cNvCxnSpPr>
            <p:nvPr/>
          </p:nvCxnSpPr>
          <p:spPr>
            <a:xfrm flipV="1">
              <a:off x="1313152" y="3709450"/>
              <a:ext cx="1704409" cy="613552"/>
            </a:xfrm>
            <a:prstGeom prst="line">
              <a:avLst/>
            </a:prstGeom>
            <a:ln w="3175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59"/>
            <p:cNvCxnSpPr>
              <a:stCxn id="61" idx="7"/>
              <a:endCxn id="25" idx="4"/>
            </p:cNvCxnSpPr>
            <p:nvPr/>
          </p:nvCxnSpPr>
          <p:spPr>
            <a:xfrm flipV="1">
              <a:off x="2931807" y="3852680"/>
              <a:ext cx="431398" cy="675286"/>
            </a:xfrm>
            <a:prstGeom prst="line">
              <a:avLst/>
            </a:prstGeom>
            <a:ln w="3175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62"/>
            <p:cNvCxnSpPr>
              <a:stCxn id="39" idx="0"/>
              <a:endCxn id="25" idx="5"/>
            </p:cNvCxnSpPr>
            <p:nvPr/>
          </p:nvCxnSpPr>
          <p:spPr>
            <a:xfrm flipH="1" flipV="1">
              <a:off x="3708851" y="3709450"/>
              <a:ext cx="381049" cy="1400880"/>
            </a:xfrm>
            <a:prstGeom prst="line">
              <a:avLst/>
            </a:prstGeom>
            <a:ln w="3175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65"/>
            <p:cNvCxnSpPr>
              <a:stCxn id="29" idx="1"/>
              <a:endCxn id="25" idx="6"/>
            </p:cNvCxnSpPr>
            <p:nvPr/>
          </p:nvCxnSpPr>
          <p:spPr>
            <a:xfrm flipH="1" flipV="1">
              <a:off x="3852021" y="3363662"/>
              <a:ext cx="398411" cy="357233"/>
            </a:xfrm>
            <a:prstGeom prst="line">
              <a:avLst/>
            </a:prstGeom>
            <a:ln w="3175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68"/>
            <p:cNvCxnSpPr>
              <a:stCxn id="37" idx="2"/>
              <a:endCxn id="25" idx="0"/>
            </p:cNvCxnSpPr>
            <p:nvPr/>
          </p:nvCxnSpPr>
          <p:spPr>
            <a:xfrm flipH="1">
              <a:off x="3363206" y="2408033"/>
              <a:ext cx="651308" cy="466611"/>
            </a:xfrm>
            <a:prstGeom prst="line">
              <a:avLst/>
            </a:prstGeom>
            <a:ln w="3175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71"/>
            <p:cNvCxnSpPr>
              <a:stCxn id="52" idx="2"/>
              <a:endCxn id="25" idx="7"/>
            </p:cNvCxnSpPr>
            <p:nvPr/>
          </p:nvCxnSpPr>
          <p:spPr>
            <a:xfrm flipH="1" flipV="1">
              <a:off x="3708850" y="3017874"/>
              <a:ext cx="1684820" cy="480923"/>
            </a:xfrm>
            <a:prstGeom prst="line">
              <a:avLst/>
            </a:prstGeom>
            <a:ln w="31750" cap="rnd">
              <a:solidFill>
                <a:schemeClr val="bg1">
                  <a:lumMod val="7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Oval 17"/>
          <p:cNvSpPr/>
          <p:nvPr/>
        </p:nvSpPr>
        <p:spPr bwMode="auto">
          <a:xfrm>
            <a:off x="2957755" y="3470569"/>
            <a:ext cx="943486" cy="94348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28" name="Group 61"/>
          <p:cNvGrpSpPr>
            <a:grpSpLocks/>
          </p:cNvGrpSpPr>
          <p:nvPr/>
        </p:nvGrpSpPr>
        <p:grpSpPr bwMode="auto">
          <a:xfrm>
            <a:off x="941186" y="2392471"/>
            <a:ext cx="5327018" cy="4115496"/>
            <a:chOff x="751666" y="1728977"/>
            <a:chExt cx="5519975" cy="4265423"/>
          </a:xfrm>
        </p:grpSpPr>
        <p:sp>
          <p:nvSpPr>
            <p:cNvPr id="29" name="Oval 21"/>
            <p:cNvSpPr/>
            <p:nvPr/>
          </p:nvSpPr>
          <p:spPr>
            <a:xfrm>
              <a:off x="4109053" y="3584114"/>
              <a:ext cx="739594" cy="739742"/>
            </a:xfrm>
            <a:prstGeom prst="ellipse">
              <a:avLst/>
            </a:prstGeom>
            <a:solidFill>
              <a:srgbClr val="05CE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30" name="Group 60"/>
            <p:cNvGrpSpPr>
              <a:grpSpLocks/>
            </p:cNvGrpSpPr>
            <p:nvPr/>
          </p:nvGrpSpPr>
          <p:grpSpPr bwMode="auto">
            <a:xfrm>
              <a:off x="1896670" y="1728977"/>
              <a:ext cx="721340" cy="721340"/>
              <a:chOff x="1896670" y="1728977"/>
              <a:chExt cx="721340" cy="721340"/>
            </a:xfrm>
          </p:grpSpPr>
          <p:sp>
            <p:nvSpPr>
              <p:cNvPr id="63" name="Oval 26"/>
              <p:cNvSpPr/>
              <p:nvPr/>
            </p:nvSpPr>
            <p:spPr>
              <a:xfrm>
                <a:off x="1895973" y="1728977"/>
                <a:ext cx="722137" cy="720693"/>
              </a:xfrm>
              <a:prstGeom prst="ellipse">
                <a:avLst/>
              </a:prstGeom>
              <a:solidFill>
                <a:srgbClr val="F7B33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4" name="Freeform 6"/>
              <p:cNvSpPr>
                <a:spLocks/>
              </p:cNvSpPr>
              <p:nvPr/>
            </p:nvSpPr>
            <p:spPr bwMode="auto">
              <a:xfrm>
                <a:off x="2138802" y="1855971"/>
                <a:ext cx="236479" cy="466704"/>
              </a:xfrm>
              <a:custGeom>
                <a:avLst/>
                <a:gdLst/>
                <a:ahLst/>
                <a:cxnLst>
                  <a:cxn ang="0">
                    <a:pos x="156" y="50"/>
                  </a:cxn>
                  <a:cxn ang="0">
                    <a:pos x="128" y="50"/>
                  </a:cxn>
                  <a:cxn ang="0">
                    <a:pos x="128" y="50"/>
                  </a:cxn>
                  <a:cxn ang="0">
                    <a:pos x="121" y="50"/>
                  </a:cxn>
                  <a:cxn ang="0">
                    <a:pos x="115" y="51"/>
                  </a:cxn>
                  <a:cxn ang="0">
                    <a:pos x="110" y="53"/>
                  </a:cxn>
                  <a:cxn ang="0">
                    <a:pos x="106" y="57"/>
                  </a:cxn>
                  <a:cxn ang="0">
                    <a:pos x="104" y="61"/>
                  </a:cxn>
                  <a:cxn ang="0">
                    <a:pos x="102" y="64"/>
                  </a:cxn>
                  <a:cxn ang="0">
                    <a:pos x="100" y="76"/>
                  </a:cxn>
                  <a:cxn ang="0">
                    <a:pos x="100" y="111"/>
                  </a:cxn>
                  <a:cxn ang="0">
                    <a:pos x="154" y="111"/>
                  </a:cxn>
                  <a:cxn ang="0">
                    <a:pos x="154" y="163"/>
                  </a:cxn>
                  <a:cxn ang="0">
                    <a:pos x="100" y="163"/>
                  </a:cxn>
                  <a:cxn ang="0">
                    <a:pos x="100" y="301"/>
                  </a:cxn>
                  <a:cxn ang="0">
                    <a:pos x="47" y="301"/>
                  </a:cxn>
                  <a:cxn ang="0">
                    <a:pos x="47" y="163"/>
                  </a:cxn>
                  <a:cxn ang="0">
                    <a:pos x="0" y="163"/>
                  </a:cxn>
                  <a:cxn ang="0">
                    <a:pos x="0" y="111"/>
                  </a:cxn>
                  <a:cxn ang="0">
                    <a:pos x="47" y="111"/>
                  </a:cxn>
                  <a:cxn ang="0">
                    <a:pos x="47" y="70"/>
                  </a:cxn>
                  <a:cxn ang="0">
                    <a:pos x="47" y="70"/>
                  </a:cxn>
                  <a:cxn ang="0">
                    <a:pos x="47" y="53"/>
                  </a:cxn>
                  <a:cxn ang="0">
                    <a:pos x="50" y="40"/>
                  </a:cxn>
                  <a:cxn ang="0">
                    <a:pos x="58" y="27"/>
                  </a:cxn>
                  <a:cxn ang="0">
                    <a:pos x="65" y="18"/>
                  </a:cxn>
                  <a:cxn ang="0">
                    <a:pos x="74" y="11"/>
                  </a:cxn>
                  <a:cxn ang="0">
                    <a:pos x="87" y="3"/>
                  </a:cxn>
                  <a:cxn ang="0">
                    <a:pos x="100" y="1"/>
                  </a:cxn>
                  <a:cxn ang="0">
                    <a:pos x="115" y="0"/>
                  </a:cxn>
                  <a:cxn ang="0">
                    <a:pos x="156" y="0"/>
                  </a:cxn>
                  <a:cxn ang="0">
                    <a:pos x="156" y="50"/>
                  </a:cxn>
                </a:cxnLst>
                <a:rect l="0" t="0" r="r" b="b"/>
                <a:pathLst>
                  <a:path w="156" h="301">
                    <a:moveTo>
                      <a:pt x="156" y="50"/>
                    </a:moveTo>
                    <a:lnTo>
                      <a:pt x="128" y="50"/>
                    </a:lnTo>
                    <a:lnTo>
                      <a:pt x="128" y="50"/>
                    </a:lnTo>
                    <a:lnTo>
                      <a:pt x="121" y="50"/>
                    </a:lnTo>
                    <a:lnTo>
                      <a:pt x="115" y="51"/>
                    </a:lnTo>
                    <a:lnTo>
                      <a:pt x="110" y="53"/>
                    </a:lnTo>
                    <a:lnTo>
                      <a:pt x="106" y="57"/>
                    </a:lnTo>
                    <a:lnTo>
                      <a:pt x="104" y="61"/>
                    </a:lnTo>
                    <a:lnTo>
                      <a:pt x="102" y="64"/>
                    </a:lnTo>
                    <a:lnTo>
                      <a:pt x="100" y="76"/>
                    </a:lnTo>
                    <a:lnTo>
                      <a:pt x="100" y="111"/>
                    </a:lnTo>
                    <a:lnTo>
                      <a:pt x="154" y="111"/>
                    </a:lnTo>
                    <a:lnTo>
                      <a:pt x="154" y="163"/>
                    </a:lnTo>
                    <a:lnTo>
                      <a:pt x="100" y="163"/>
                    </a:lnTo>
                    <a:lnTo>
                      <a:pt x="100" y="301"/>
                    </a:lnTo>
                    <a:lnTo>
                      <a:pt x="47" y="301"/>
                    </a:lnTo>
                    <a:lnTo>
                      <a:pt x="47" y="163"/>
                    </a:lnTo>
                    <a:lnTo>
                      <a:pt x="0" y="163"/>
                    </a:lnTo>
                    <a:lnTo>
                      <a:pt x="0" y="111"/>
                    </a:lnTo>
                    <a:lnTo>
                      <a:pt x="47" y="111"/>
                    </a:lnTo>
                    <a:lnTo>
                      <a:pt x="47" y="70"/>
                    </a:lnTo>
                    <a:lnTo>
                      <a:pt x="47" y="70"/>
                    </a:lnTo>
                    <a:lnTo>
                      <a:pt x="47" y="53"/>
                    </a:lnTo>
                    <a:lnTo>
                      <a:pt x="50" y="40"/>
                    </a:lnTo>
                    <a:lnTo>
                      <a:pt x="58" y="27"/>
                    </a:lnTo>
                    <a:lnTo>
                      <a:pt x="65" y="18"/>
                    </a:lnTo>
                    <a:lnTo>
                      <a:pt x="74" y="11"/>
                    </a:lnTo>
                    <a:lnTo>
                      <a:pt x="87" y="3"/>
                    </a:lnTo>
                    <a:lnTo>
                      <a:pt x="100" y="1"/>
                    </a:lnTo>
                    <a:lnTo>
                      <a:pt x="115" y="0"/>
                    </a:lnTo>
                    <a:lnTo>
                      <a:pt x="156" y="0"/>
                    </a:lnTo>
                    <a:lnTo>
                      <a:pt x="156" y="5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</a:endParaRPr>
              </a:p>
            </p:txBody>
          </p:sp>
        </p:grpSp>
        <p:grpSp>
          <p:nvGrpSpPr>
            <p:cNvPr id="31" name="Group 55"/>
            <p:cNvGrpSpPr>
              <a:grpSpLocks/>
            </p:cNvGrpSpPr>
            <p:nvPr/>
          </p:nvGrpSpPr>
          <p:grpSpPr bwMode="auto">
            <a:xfrm>
              <a:off x="2119872" y="4366399"/>
              <a:ext cx="912800" cy="912800"/>
              <a:chOff x="2119872" y="4366399"/>
              <a:chExt cx="912800" cy="912800"/>
            </a:xfrm>
          </p:grpSpPr>
          <p:sp>
            <p:nvSpPr>
              <p:cNvPr id="61" name="Oval 23"/>
              <p:cNvSpPr/>
              <p:nvPr/>
            </p:nvSpPr>
            <p:spPr>
              <a:xfrm>
                <a:off x="2119756" y="4365697"/>
                <a:ext cx="912589" cy="912773"/>
              </a:xfrm>
              <a:prstGeom prst="ellipse">
                <a:avLst/>
              </a:prstGeom>
              <a:solidFill>
                <a:srgbClr val="5B727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2" name="Freeform 7"/>
              <p:cNvSpPr>
                <a:spLocks/>
              </p:cNvSpPr>
              <p:nvPr/>
            </p:nvSpPr>
            <p:spPr bwMode="auto">
              <a:xfrm>
                <a:off x="2311796" y="4594287"/>
                <a:ext cx="553903" cy="455593"/>
              </a:xfrm>
              <a:custGeom>
                <a:avLst/>
                <a:gdLst/>
                <a:ahLst/>
                <a:cxnLst>
                  <a:cxn ang="0">
                    <a:pos x="295" y="30"/>
                  </a:cxn>
                  <a:cxn ang="0">
                    <a:pos x="267" y="37"/>
                  </a:cxn>
                  <a:cxn ang="0">
                    <a:pos x="280" y="24"/>
                  </a:cxn>
                  <a:cxn ang="0">
                    <a:pos x="289" y="7"/>
                  </a:cxn>
                  <a:cxn ang="0">
                    <a:pos x="287" y="6"/>
                  </a:cxn>
                  <a:cxn ang="0">
                    <a:pos x="250" y="20"/>
                  </a:cxn>
                  <a:cxn ang="0">
                    <a:pos x="230" y="6"/>
                  </a:cxn>
                  <a:cxn ang="0">
                    <a:pos x="206" y="0"/>
                  </a:cxn>
                  <a:cxn ang="0">
                    <a:pos x="171" y="11"/>
                  </a:cxn>
                  <a:cxn ang="0">
                    <a:pos x="149" y="39"/>
                  </a:cxn>
                  <a:cxn ang="0">
                    <a:pos x="143" y="63"/>
                  </a:cxn>
                  <a:cxn ang="0">
                    <a:pos x="126" y="72"/>
                  </a:cxn>
                  <a:cxn ang="0">
                    <a:pos x="78" y="55"/>
                  </a:cxn>
                  <a:cxn ang="0">
                    <a:pos x="36" y="26"/>
                  </a:cxn>
                  <a:cxn ang="0">
                    <a:pos x="23" y="11"/>
                  </a:cxn>
                  <a:cxn ang="0">
                    <a:pos x="21" y="13"/>
                  </a:cxn>
                  <a:cxn ang="0">
                    <a:pos x="13" y="43"/>
                  </a:cxn>
                  <a:cxn ang="0">
                    <a:pos x="26" y="81"/>
                  </a:cxn>
                  <a:cxn ang="0">
                    <a:pos x="24" y="89"/>
                  </a:cxn>
                  <a:cxn ang="0">
                    <a:pos x="13" y="85"/>
                  </a:cxn>
                  <a:cxn ang="0">
                    <a:pos x="12" y="87"/>
                  </a:cxn>
                  <a:cxn ang="0">
                    <a:pos x="15" y="107"/>
                  </a:cxn>
                  <a:cxn ang="0">
                    <a:pos x="30" y="131"/>
                  </a:cxn>
                  <a:cxn ang="0">
                    <a:pos x="56" y="146"/>
                  </a:cxn>
                  <a:cxn ang="0">
                    <a:pos x="36" y="146"/>
                  </a:cxn>
                  <a:cxn ang="0">
                    <a:pos x="34" y="146"/>
                  </a:cxn>
                  <a:cxn ang="0">
                    <a:pos x="37" y="155"/>
                  </a:cxn>
                  <a:cxn ang="0">
                    <a:pos x="54" y="178"/>
                  </a:cxn>
                  <a:cxn ang="0">
                    <a:pos x="78" y="189"/>
                  </a:cxn>
                  <a:cxn ang="0">
                    <a:pos x="71" y="200"/>
                  </a:cxn>
                  <a:cxn ang="0">
                    <a:pos x="15" y="213"/>
                  </a:cxn>
                  <a:cxn ang="0">
                    <a:pos x="2" y="213"/>
                  </a:cxn>
                  <a:cxn ang="0">
                    <a:pos x="0" y="215"/>
                  </a:cxn>
                  <a:cxn ang="0">
                    <a:pos x="45" y="235"/>
                  </a:cxn>
                  <a:cxn ang="0">
                    <a:pos x="95" y="242"/>
                  </a:cxn>
                  <a:cxn ang="0">
                    <a:pos x="150" y="233"/>
                  </a:cxn>
                  <a:cxn ang="0">
                    <a:pos x="197" y="211"/>
                  </a:cxn>
                  <a:cxn ang="0">
                    <a:pos x="232" y="176"/>
                  </a:cxn>
                  <a:cxn ang="0">
                    <a:pos x="256" y="133"/>
                  </a:cxn>
                  <a:cxn ang="0">
                    <a:pos x="267" y="85"/>
                  </a:cxn>
                  <a:cxn ang="0">
                    <a:pos x="267" y="63"/>
                  </a:cxn>
                  <a:cxn ang="0">
                    <a:pos x="297" y="31"/>
                  </a:cxn>
                  <a:cxn ang="0">
                    <a:pos x="297" y="30"/>
                  </a:cxn>
                </a:cxnLst>
                <a:rect l="0" t="0" r="r" b="b"/>
                <a:pathLst>
                  <a:path w="297" h="242">
                    <a:moveTo>
                      <a:pt x="297" y="30"/>
                    </a:moveTo>
                    <a:lnTo>
                      <a:pt x="297" y="30"/>
                    </a:lnTo>
                    <a:lnTo>
                      <a:pt x="295" y="30"/>
                    </a:lnTo>
                    <a:lnTo>
                      <a:pt x="295" y="30"/>
                    </a:lnTo>
                    <a:lnTo>
                      <a:pt x="282" y="33"/>
                    </a:lnTo>
                    <a:lnTo>
                      <a:pt x="267" y="37"/>
                    </a:lnTo>
                    <a:lnTo>
                      <a:pt x="267" y="37"/>
                    </a:lnTo>
                    <a:lnTo>
                      <a:pt x="274" y="31"/>
                    </a:lnTo>
                    <a:lnTo>
                      <a:pt x="280" y="24"/>
                    </a:lnTo>
                    <a:lnTo>
                      <a:pt x="286" y="17"/>
                    </a:lnTo>
                    <a:lnTo>
                      <a:pt x="289" y="7"/>
                    </a:lnTo>
                    <a:lnTo>
                      <a:pt x="289" y="7"/>
                    </a:lnTo>
                    <a:lnTo>
                      <a:pt x="289" y="6"/>
                    </a:lnTo>
                    <a:lnTo>
                      <a:pt x="289" y="6"/>
                    </a:lnTo>
                    <a:lnTo>
                      <a:pt x="287" y="6"/>
                    </a:lnTo>
                    <a:lnTo>
                      <a:pt x="287" y="6"/>
                    </a:lnTo>
                    <a:lnTo>
                      <a:pt x="269" y="15"/>
                    </a:lnTo>
                    <a:lnTo>
                      <a:pt x="250" y="20"/>
                    </a:lnTo>
                    <a:lnTo>
                      <a:pt x="250" y="20"/>
                    </a:lnTo>
                    <a:lnTo>
                      <a:pt x="241" y="11"/>
                    </a:lnTo>
                    <a:lnTo>
                      <a:pt x="230" y="6"/>
                    </a:lnTo>
                    <a:lnTo>
                      <a:pt x="217" y="2"/>
                    </a:lnTo>
                    <a:lnTo>
                      <a:pt x="206" y="0"/>
                    </a:lnTo>
                    <a:lnTo>
                      <a:pt x="206" y="0"/>
                    </a:lnTo>
                    <a:lnTo>
                      <a:pt x="193" y="2"/>
                    </a:lnTo>
                    <a:lnTo>
                      <a:pt x="182" y="6"/>
                    </a:lnTo>
                    <a:lnTo>
                      <a:pt x="171" y="11"/>
                    </a:lnTo>
                    <a:lnTo>
                      <a:pt x="161" y="18"/>
                    </a:lnTo>
                    <a:lnTo>
                      <a:pt x="154" y="28"/>
                    </a:lnTo>
                    <a:lnTo>
                      <a:pt x="149" y="39"/>
                    </a:lnTo>
                    <a:lnTo>
                      <a:pt x="145" y="50"/>
                    </a:lnTo>
                    <a:lnTo>
                      <a:pt x="143" y="63"/>
                    </a:lnTo>
                    <a:lnTo>
                      <a:pt x="143" y="63"/>
                    </a:lnTo>
                    <a:lnTo>
                      <a:pt x="145" y="74"/>
                    </a:lnTo>
                    <a:lnTo>
                      <a:pt x="145" y="74"/>
                    </a:lnTo>
                    <a:lnTo>
                      <a:pt x="126" y="72"/>
                    </a:lnTo>
                    <a:lnTo>
                      <a:pt x="110" y="68"/>
                    </a:lnTo>
                    <a:lnTo>
                      <a:pt x="93" y="63"/>
                    </a:lnTo>
                    <a:lnTo>
                      <a:pt x="78" y="55"/>
                    </a:lnTo>
                    <a:lnTo>
                      <a:pt x="62" y="48"/>
                    </a:lnTo>
                    <a:lnTo>
                      <a:pt x="49" y="37"/>
                    </a:lnTo>
                    <a:lnTo>
                      <a:pt x="36" y="26"/>
                    </a:lnTo>
                    <a:lnTo>
                      <a:pt x="23" y="13"/>
                    </a:lnTo>
                    <a:lnTo>
                      <a:pt x="23" y="13"/>
                    </a:lnTo>
                    <a:lnTo>
                      <a:pt x="23" y="11"/>
                    </a:lnTo>
                    <a:lnTo>
                      <a:pt x="23" y="11"/>
                    </a:lnTo>
                    <a:lnTo>
                      <a:pt x="21" y="13"/>
                    </a:lnTo>
                    <a:lnTo>
                      <a:pt x="21" y="13"/>
                    </a:lnTo>
                    <a:lnTo>
                      <a:pt x="15" y="28"/>
                    </a:lnTo>
                    <a:lnTo>
                      <a:pt x="13" y="43"/>
                    </a:lnTo>
                    <a:lnTo>
                      <a:pt x="13" y="43"/>
                    </a:lnTo>
                    <a:lnTo>
                      <a:pt x="13" y="57"/>
                    </a:lnTo>
                    <a:lnTo>
                      <a:pt x="19" y="70"/>
                    </a:lnTo>
                    <a:lnTo>
                      <a:pt x="26" y="81"/>
                    </a:lnTo>
                    <a:lnTo>
                      <a:pt x="36" y="93"/>
                    </a:lnTo>
                    <a:lnTo>
                      <a:pt x="36" y="93"/>
                    </a:lnTo>
                    <a:lnTo>
                      <a:pt x="24" y="89"/>
                    </a:lnTo>
                    <a:lnTo>
                      <a:pt x="13" y="85"/>
                    </a:lnTo>
                    <a:lnTo>
                      <a:pt x="13" y="85"/>
                    </a:lnTo>
                    <a:lnTo>
                      <a:pt x="13" y="85"/>
                    </a:lnTo>
                    <a:lnTo>
                      <a:pt x="13" y="85"/>
                    </a:lnTo>
                    <a:lnTo>
                      <a:pt x="12" y="87"/>
                    </a:lnTo>
                    <a:lnTo>
                      <a:pt x="12" y="87"/>
                    </a:lnTo>
                    <a:lnTo>
                      <a:pt x="12" y="87"/>
                    </a:lnTo>
                    <a:lnTo>
                      <a:pt x="13" y="96"/>
                    </a:lnTo>
                    <a:lnTo>
                      <a:pt x="15" y="107"/>
                    </a:lnTo>
                    <a:lnTo>
                      <a:pt x="19" y="115"/>
                    </a:lnTo>
                    <a:lnTo>
                      <a:pt x="24" y="124"/>
                    </a:lnTo>
                    <a:lnTo>
                      <a:pt x="30" y="131"/>
                    </a:lnTo>
                    <a:lnTo>
                      <a:pt x="37" y="137"/>
                    </a:lnTo>
                    <a:lnTo>
                      <a:pt x="47" y="143"/>
                    </a:lnTo>
                    <a:lnTo>
                      <a:pt x="56" y="146"/>
                    </a:lnTo>
                    <a:lnTo>
                      <a:pt x="56" y="146"/>
                    </a:lnTo>
                    <a:lnTo>
                      <a:pt x="45" y="146"/>
                    </a:lnTo>
                    <a:lnTo>
                      <a:pt x="36" y="146"/>
                    </a:lnTo>
                    <a:lnTo>
                      <a:pt x="36" y="146"/>
                    </a:lnTo>
                    <a:lnTo>
                      <a:pt x="34" y="146"/>
                    </a:lnTo>
                    <a:lnTo>
                      <a:pt x="34" y="146"/>
                    </a:lnTo>
                    <a:lnTo>
                      <a:pt x="34" y="148"/>
                    </a:lnTo>
                    <a:lnTo>
                      <a:pt x="34" y="148"/>
                    </a:lnTo>
                    <a:lnTo>
                      <a:pt x="37" y="155"/>
                    </a:lnTo>
                    <a:lnTo>
                      <a:pt x="41" y="165"/>
                    </a:lnTo>
                    <a:lnTo>
                      <a:pt x="47" y="170"/>
                    </a:lnTo>
                    <a:lnTo>
                      <a:pt x="54" y="178"/>
                    </a:lnTo>
                    <a:lnTo>
                      <a:pt x="62" y="181"/>
                    </a:lnTo>
                    <a:lnTo>
                      <a:pt x="69" y="187"/>
                    </a:lnTo>
                    <a:lnTo>
                      <a:pt x="78" y="189"/>
                    </a:lnTo>
                    <a:lnTo>
                      <a:pt x="87" y="191"/>
                    </a:lnTo>
                    <a:lnTo>
                      <a:pt x="87" y="191"/>
                    </a:lnTo>
                    <a:lnTo>
                      <a:pt x="71" y="200"/>
                    </a:lnTo>
                    <a:lnTo>
                      <a:pt x="54" y="207"/>
                    </a:lnTo>
                    <a:lnTo>
                      <a:pt x="36" y="211"/>
                    </a:lnTo>
                    <a:lnTo>
                      <a:pt x="15" y="213"/>
                    </a:lnTo>
                    <a:lnTo>
                      <a:pt x="15" y="213"/>
                    </a:lnTo>
                    <a:lnTo>
                      <a:pt x="2" y="213"/>
                    </a:lnTo>
                    <a:lnTo>
                      <a:pt x="2" y="213"/>
                    </a:lnTo>
                    <a:lnTo>
                      <a:pt x="0" y="213"/>
                    </a:lnTo>
                    <a:lnTo>
                      <a:pt x="0" y="213"/>
                    </a:lnTo>
                    <a:lnTo>
                      <a:pt x="0" y="215"/>
                    </a:lnTo>
                    <a:lnTo>
                      <a:pt x="0" y="215"/>
                    </a:lnTo>
                    <a:lnTo>
                      <a:pt x="23" y="228"/>
                    </a:lnTo>
                    <a:lnTo>
                      <a:pt x="45" y="235"/>
                    </a:lnTo>
                    <a:lnTo>
                      <a:pt x="69" y="241"/>
                    </a:lnTo>
                    <a:lnTo>
                      <a:pt x="95" y="242"/>
                    </a:lnTo>
                    <a:lnTo>
                      <a:pt x="95" y="242"/>
                    </a:lnTo>
                    <a:lnTo>
                      <a:pt x="113" y="241"/>
                    </a:lnTo>
                    <a:lnTo>
                      <a:pt x="132" y="239"/>
                    </a:lnTo>
                    <a:lnTo>
                      <a:pt x="150" y="233"/>
                    </a:lnTo>
                    <a:lnTo>
                      <a:pt x="167" y="228"/>
                    </a:lnTo>
                    <a:lnTo>
                      <a:pt x="182" y="220"/>
                    </a:lnTo>
                    <a:lnTo>
                      <a:pt x="197" y="211"/>
                    </a:lnTo>
                    <a:lnTo>
                      <a:pt x="210" y="200"/>
                    </a:lnTo>
                    <a:lnTo>
                      <a:pt x="221" y="189"/>
                    </a:lnTo>
                    <a:lnTo>
                      <a:pt x="232" y="176"/>
                    </a:lnTo>
                    <a:lnTo>
                      <a:pt x="241" y="161"/>
                    </a:lnTo>
                    <a:lnTo>
                      <a:pt x="248" y="148"/>
                    </a:lnTo>
                    <a:lnTo>
                      <a:pt x="256" y="133"/>
                    </a:lnTo>
                    <a:lnTo>
                      <a:pt x="261" y="117"/>
                    </a:lnTo>
                    <a:lnTo>
                      <a:pt x="265" y="102"/>
                    </a:lnTo>
                    <a:lnTo>
                      <a:pt x="267" y="85"/>
                    </a:lnTo>
                    <a:lnTo>
                      <a:pt x="267" y="70"/>
                    </a:lnTo>
                    <a:lnTo>
                      <a:pt x="267" y="70"/>
                    </a:lnTo>
                    <a:lnTo>
                      <a:pt x="267" y="63"/>
                    </a:lnTo>
                    <a:lnTo>
                      <a:pt x="267" y="63"/>
                    </a:lnTo>
                    <a:lnTo>
                      <a:pt x="284" y="48"/>
                    </a:lnTo>
                    <a:lnTo>
                      <a:pt x="297" y="31"/>
                    </a:lnTo>
                    <a:lnTo>
                      <a:pt x="297" y="31"/>
                    </a:lnTo>
                    <a:lnTo>
                      <a:pt x="297" y="30"/>
                    </a:lnTo>
                    <a:lnTo>
                      <a:pt x="297" y="3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</a:endParaRPr>
              </a:p>
            </p:txBody>
          </p:sp>
        </p:grpSp>
        <p:grpSp>
          <p:nvGrpSpPr>
            <p:cNvPr id="32" name="Group 58"/>
            <p:cNvGrpSpPr>
              <a:grpSpLocks/>
            </p:cNvGrpSpPr>
            <p:nvPr/>
          </p:nvGrpSpPr>
          <p:grpSpPr bwMode="auto">
            <a:xfrm>
              <a:off x="902357" y="2848973"/>
              <a:ext cx="866085" cy="866085"/>
              <a:chOff x="902357" y="2848973"/>
              <a:chExt cx="866085" cy="866085"/>
            </a:xfrm>
          </p:grpSpPr>
          <p:sp>
            <p:nvSpPr>
              <p:cNvPr id="57" name="Oval 25"/>
              <p:cNvSpPr/>
              <p:nvPr/>
            </p:nvSpPr>
            <p:spPr>
              <a:xfrm>
                <a:off x="902441" y="2849702"/>
                <a:ext cx="866563" cy="865149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grpSp>
            <p:nvGrpSpPr>
              <p:cNvPr id="58" name="Group 247"/>
              <p:cNvGrpSpPr/>
              <p:nvPr/>
            </p:nvGrpSpPr>
            <p:grpSpPr>
              <a:xfrm>
                <a:off x="1099705" y="3014699"/>
                <a:ext cx="550288" cy="561517"/>
                <a:chOff x="3516328" y="2223158"/>
                <a:chExt cx="315988" cy="322436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59" name="Freeform 8"/>
                <p:cNvSpPr>
                  <a:spLocks noEditPoints="1"/>
                </p:cNvSpPr>
                <p:nvPr/>
              </p:nvSpPr>
              <p:spPr bwMode="auto">
                <a:xfrm>
                  <a:off x="3516328" y="2223158"/>
                  <a:ext cx="210658" cy="322436"/>
                </a:xfrm>
                <a:custGeom>
                  <a:avLst/>
                  <a:gdLst/>
                  <a:ahLst/>
                  <a:cxnLst>
                    <a:cxn ang="0">
                      <a:pos x="141" y="161"/>
                    </a:cxn>
                    <a:cxn ang="0">
                      <a:pos x="132" y="144"/>
                    </a:cxn>
                    <a:cxn ang="0">
                      <a:pos x="135" y="133"/>
                    </a:cxn>
                    <a:cxn ang="0">
                      <a:pos x="154" y="115"/>
                    </a:cxn>
                    <a:cxn ang="0">
                      <a:pos x="173" y="89"/>
                    </a:cxn>
                    <a:cxn ang="0">
                      <a:pos x="174" y="70"/>
                    </a:cxn>
                    <a:cxn ang="0">
                      <a:pos x="169" y="43"/>
                    </a:cxn>
                    <a:cxn ang="0">
                      <a:pos x="147" y="17"/>
                    </a:cxn>
                    <a:cxn ang="0">
                      <a:pos x="121" y="0"/>
                    </a:cxn>
                    <a:cxn ang="0">
                      <a:pos x="84" y="6"/>
                    </a:cxn>
                    <a:cxn ang="0">
                      <a:pos x="45" y="24"/>
                    </a:cxn>
                    <a:cxn ang="0">
                      <a:pos x="26" y="50"/>
                    </a:cxn>
                    <a:cxn ang="0">
                      <a:pos x="21" y="78"/>
                    </a:cxn>
                    <a:cxn ang="0">
                      <a:pos x="30" y="109"/>
                    </a:cxn>
                    <a:cxn ang="0">
                      <a:pos x="58" y="133"/>
                    </a:cxn>
                    <a:cxn ang="0">
                      <a:pos x="86" y="139"/>
                    </a:cxn>
                    <a:cxn ang="0">
                      <a:pos x="95" y="144"/>
                    </a:cxn>
                    <a:cxn ang="0">
                      <a:pos x="95" y="161"/>
                    </a:cxn>
                    <a:cxn ang="0">
                      <a:pos x="106" y="180"/>
                    </a:cxn>
                    <a:cxn ang="0">
                      <a:pos x="50" y="189"/>
                    </a:cxn>
                    <a:cxn ang="0">
                      <a:pos x="32" y="198"/>
                    </a:cxn>
                    <a:cxn ang="0">
                      <a:pos x="8" y="222"/>
                    </a:cxn>
                    <a:cxn ang="0">
                      <a:pos x="0" y="246"/>
                    </a:cxn>
                    <a:cxn ang="0">
                      <a:pos x="13" y="278"/>
                    </a:cxn>
                    <a:cxn ang="0">
                      <a:pos x="48" y="298"/>
                    </a:cxn>
                    <a:cxn ang="0">
                      <a:pos x="86" y="302"/>
                    </a:cxn>
                    <a:cxn ang="0">
                      <a:pos x="148" y="289"/>
                    </a:cxn>
                    <a:cxn ang="0">
                      <a:pos x="182" y="256"/>
                    </a:cxn>
                    <a:cxn ang="0">
                      <a:pos x="189" y="228"/>
                    </a:cxn>
                    <a:cxn ang="0">
                      <a:pos x="182" y="202"/>
                    </a:cxn>
                    <a:cxn ang="0">
                      <a:pos x="156" y="172"/>
                    </a:cxn>
                    <a:cxn ang="0">
                      <a:pos x="104" y="128"/>
                    </a:cxn>
                    <a:cxn ang="0">
                      <a:pos x="74" y="113"/>
                    </a:cxn>
                    <a:cxn ang="0">
                      <a:pos x="58" y="80"/>
                    </a:cxn>
                    <a:cxn ang="0">
                      <a:pos x="56" y="57"/>
                    </a:cxn>
                    <a:cxn ang="0">
                      <a:pos x="63" y="28"/>
                    </a:cxn>
                    <a:cxn ang="0">
                      <a:pos x="76" y="19"/>
                    </a:cxn>
                    <a:cxn ang="0">
                      <a:pos x="91" y="15"/>
                    </a:cxn>
                    <a:cxn ang="0">
                      <a:pos x="121" y="32"/>
                    </a:cxn>
                    <a:cxn ang="0">
                      <a:pos x="137" y="65"/>
                    </a:cxn>
                    <a:cxn ang="0">
                      <a:pos x="141" y="87"/>
                    </a:cxn>
                    <a:cxn ang="0">
                      <a:pos x="135" y="109"/>
                    </a:cxn>
                    <a:cxn ang="0">
                      <a:pos x="126" y="120"/>
                    </a:cxn>
                    <a:cxn ang="0">
                      <a:pos x="104" y="128"/>
                    </a:cxn>
                    <a:cxn ang="0">
                      <a:pos x="104" y="285"/>
                    </a:cxn>
                    <a:cxn ang="0">
                      <a:pos x="63" y="278"/>
                    </a:cxn>
                    <a:cxn ang="0">
                      <a:pos x="41" y="257"/>
                    </a:cxn>
                    <a:cxn ang="0">
                      <a:pos x="36" y="239"/>
                    </a:cxn>
                    <a:cxn ang="0">
                      <a:pos x="43" y="213"/>
                    </a:cxn>
                    <a:cxn ang="0">
                      <a:pos x="69" y="198"/>
                    </a:cxn>
                    <a:cxn ang="0">
                      <a:pos x="95" y="193"/>
                    </a:cxn>
                    <a:cxn ang="0">
                      <a:pos x="119" y="191"/>
                    </a:cxn>
                    <a:cxn ang="0">
                      <a:pos x="152" y="218"/>
                    </a:cxn>
                    <a:cxn ang="0">
                      <a:pos x="161" y="237"/>
                    </a:cxn>
                    <a:cxn ang="0">
                      <a:pos x="161" y="252"/>
                    </a:cxn>
                    <a:cxn ang="0">
                      <a:pos x="148" y="274"/>
                    </a:cxn>
                    <a:cxn ang="0">
                      <a:pos x="117" y="285"/>
                    </a:cxn>
                  </a:cxnLst>
                  <a:rect l="0" t="0" r="r" b="b"/>
                  <a:pathLst>
                    <a:path w="197" h="302">
                      <a:moveTo>
                        <a:pt x="156" y="172"/>
                      </a:moveTo>
                      <a:lnTo>
                        <a:pt x="141" y="161"/>
                      </a:lnTo>
                      <a:lnTo>
                        <a:pt x="141" y="161"/>
                      </a:lnTo>
                      <a:lnTo>
                        <a:pt x="135" y="156"/>
                      </a:lnTo>
                      <a:lnTo>
                        <a:pt x="132" y="150"/>
                      </a:lnTo>
                      <a:lnTo>
                        <a:pt x="132" y="144"/>
                      </a:lnTo>
                      <a:lnTo>
                        <a:pt x="132" y="144"/>
                      </a:lnTo>
                      <a:lnTo>
                        <a:pt x="132" y="139"/>
                      </a:lnTo>
                      <a:lnTo>
                        <a:pt x="135" y="133"/>
                      </a:lnTo>
                      <a:lnTo>
                        <a:pt x="143" y="126"/>
                      </a:lnTo>
                      <a:lnTo>
                        <a:pt x="143" y="126"/>
                      </a:lnTo>
                      <a:lnTo>
                        <a:pt x="154" y="115"/>
                      </a:lnTo>
                      <a:lnTo>
                        <a:pt x="165" y="104"/>
                      </a:lnTo>
                      <a:lnTo>
                        <a:pt x="169" y="96"/>
                      </a:lnTo>
                      <a:lnTo>
                        <a:pt x="173" y="89"/>
                      </a:lnTo>
                      <a:lnTo>
                        <a:pt x="174" y="80"/>
                      </a:lnTo>
                      <a:lnTo>
                        <a:pt x="174" y="70"/>
                      </a:lnTo>
                      <a:lnTo>
                        <a:pt x="174" y="70"/>
                      </a:lnTo>
                      <a:lnTo>
                        <a:pt x="174" y="59"/>
                      </a:lnTo>
                      <a:lnTo>
                        <a:pt x="173" y="50"/>
                      </a:lnTo>
                      <a:lnTo>
                        <a:pt x="169" y="43"/>
                      </a:lnTo>
                      <a:lnTo>
                        <a:pt x="165" y="35"/>
                      </a:lnTo>
                      <a:lnTo>
                        <a:pt x="156" y="24"/>
                      </a:lnTo>
                      <a:lnTo>
                        <a:pt x="147" y="17"/>
                      </a:lnTo>
                      <a:lnTo>
                        <a:pt x="173" y="17"/>
                      </a:lnTo>
                      <a:lnTo>
                        <a:pt x="197" y="0"/>
                      </a:lnTo>
                      <a:lnTo>
                        <a:pt x="121" y="0"/>
                      </a:lnTo>
                      <a:lnTo>
                        <a:pt x="121" y="0"/>
                      </a:lnTo>
                      <a:lnTo>
                        <a:pt x="102" y="2"/>
                      </a:lnTo>
                      <a:lnTo>
                        <a:pt x="84" y="6"/>
                      </a:lnTo>
                      <a:lnTo>
                        <a:pt x="63" y="13"/>
                      </a:lnTo>
                      <a:lnTo>
                        <a:pt x="54" y="19"/>
                      </a:lnTo>
                      <a:lnTo>
                        <a:pt x="45" y="24"/>
                      </a:lnTo>
                      <a:lnTo>
                        <a:pt x="45" y="24"/>
                      </a:lnTo>
                      <a:lnTo>
                        <a:pt x="34" y="35"/>
                      </a:lnTo>
                      <a:lnTo>
                        <a:pt x="26" y="50"/>
                      </a:lnTo>
                      <a:lnTo>
                        <a:pt x="23" y="63"/>
                      </a:lnTo>
                      <a:lnTo>
                        <a:pt x="21" y="78"/>
                      </a:lnTo>
                      <a:lnTo>
                        <a:pt x="21" y="78"/>
                      </a:lnTo>
                      <a:lnTo>
                        <a:pt x="21" y="89"/>
                      </a:lnTo>
                      <a:lnTo>
                        <a:pt x="24" y="100"/>
                      </a:lnTo>
                      <a:lnTo>
                        <a:pt x="30" y="109"/>
                      </a:lnTo>
                      <a:lnTo>
                        <a:pt x="37" y="119"/>
                      </a:lnTo>
                      <a:lnTo>
                        <a:pt x="47" y="128"/>
                      </a:lnTo>
                      <a:lnTo>
                        <a:pt x="58" y="133"/>
                      </a:lnTo>
                      <a:lnTo>
                        <a:pt x="71" y="137"/>
                      </a:lnTo>
                      <a:lnTo>
                        <a:pt x="86" y="139"/>
                      </a:lnTo>
                      <a:lnTo>
                        <a:pt x="86" y="139"/>
                      </a:lnTo>
                      <a:lnTo>
                        <a:pt x="98" y="139"/>
                      </a:lnTo>
                      <a:lnTo>
                        <a:pt x="98" y="139"/>
                      </a:lnTo>
                      <a:lnTo>
                        <a:pt x="95" y="144"/>
                      </a:lnTo>
                      <a:lnTo>
                        <a:pt x="95" y="154"/>
                      </a:lnTo>
                      <a:lnTo>
                        <a:pt x="95" y="154"/>
                      </a:lnTo>
                      <a:lnTo>
                        <a:pt x="95" y="161"/>
                      </a:lnTo>
                      <a:lnTo>
                        <a:pt x="98" y="169"/>
                      </a:lnTo>
                      <a:lnTo>
                        <a:pt x="106" y="180"/>
                      </a:lnTo>
                      <a:lnTo>
                        <a:pt x="106" y="180"/>
                      </a:lnTo>
                      <a:lnTo>
                        <a:pt x="91" y="181"/>
                      </a:lnTo>
                      <a:lnTo>
                        <a:pt x="71" y="183"/>
                      </a:lnTo>
                      <a:lnTo>
                        <a:pt x="50" y="189"/>
                      </a:lnTo>
                      <a:lnTo>
                        <a:pt x="41" y="193"/>
                      </a:lnTo>
                      <a:lnTo>
                        <a:pt x="32" y="198"/>
                      </a:lnTo>
                      <a:lnTo>
                        <a:pt x="32" y="198"/>
                      </a:lnTo>
                      <a:lnTo>
                        <a:pt x="23" y="204"/>
                      </a:lnTo>
                      <a:lnTo>
                        <a:pt x="17" y="209"/>
                      </a:lnTo>
                      <a:lnTo>
                        <a:pt x="8" y="222"/>
                      </a:lnTo>
                      <a:lnTo>
                        <a:pt x="2" y="235"/>
                      </a:lnTo>
                      <a:lnTo>
                        <a:pt x="0" y="246"/>
                      </a:lnTo>
                      <a:lnTo>
                        <a:pt x="0" y="246"/>
                      </a:lnTo>
                      <a:lnTo>
                        <a:pt x="2" y="257"/>
                      </a:lnTo>
                      <a:lnTo>
                        <a:pt x="6" y="267"/>
                      </a:lnTo>
                      <a:lnTo>
                        <a:pt x="13" y="278"/>
                      </a:lnTo>
                      <a:lnTo>
                        <a:pt x="23" y="285"/>
                      </a:lnTo>
                      <a:lnTo>
                        <a:pt x="34" y="293"/>
                      </a:lnTo>
                      <a:lnTo>
                        <a:pt x="48" y="298"/>
                      </a:lnTo>
                      <a:lnTo>
                        <a:pt x="65" y="302"/>
                      </a:lnTo>
                      <a:lnTo>
                        <a:pt x="86" y="302"/>
                      </a:lnTo>
                      <a:lnTo>
                        <a:pt x="86" y="302"/>
                      </a:lnTo>
                      <a:lnTo>
                        <a:pt x="110" y="300"/>
                      </a:lnTo>
                      <a:lnTo>
                        <a:pt x="130" y="296"/>
                      </a:lnTo>
                      <a:lnTo>
                        <a:pt x="148" y="289"/>
                      </a:lnTo>
                      <a:lnTo>
                        <a:pt x="161" y="280"/>
                      </a:lnTo>
                      <a:lnTo>
                        <a:pt x="174" y="268"/>
                      </a:lnTo>
                      <a:lnTo>
                        <a:pt x="182" y="256"/>
                      </a:lnTo>
                      <a:lnTo>
                        <a:pt x="187" y="243"/>
                      </a:lnTo>
                      <a:lnTo>
                        <a:pt x="189" y="228"/>
                      </a:lnTo>
                      <a:lnTo>
                        <a:pt x="189" y="228"/>
                      </a:lnTo>
                      <a:lnTo>
                        <a:pt x="187" y="218"/>
                      </a:lnTo>
                      <a:lnTo>
                        <a:pt x="185" y="209"/>
                      </a:lnTo>
                      <a:lnTo>
                        <a:pt x="182" y="202"/>
                      </a:lnTo>
                      <a:lnTo>
                        <a:pt x="178" y="196"/>
                      </a:lnTo>
                      <a:lnTo>
                        <a:pt x="169" y="183"/>
                      </a:lnTo>
                      <a:lnTo>
                        <a:pt x="156" y="172"/>
                      </a:lnTo>
                      <a:lnTo>
                        <a:pt x="156" y="172"/>
                      </a:lnTo>
                      <a:close/>
                      <a:moveTo>
                        <a:pt x="104" y="128"/>
                      </a:moveTo>
                      <a:lnTo>
                        <a:pt x="104" y="128"/>
                      </a:lnTo>
                      <a:lnTo>
                        <a:pt x="93" y="126"/>
                      </a:lnTo>
                      <a:lnTo>
                        <a:pt x="82" y="120"/>
                      </a:lnTo>
                      <a:lnTo>
                        <a:pt x="74" y="113"/>
                      </a:lnTo>
                      <a:lnTo>
                        <a:pt x="67" y="102"/>
                      </a:lnTo>
                      <a:lnTo>
                        <a:pt x="61" y="91"/>
                      </a:lnTo>
                      <a:lnTo>
                        <a:pt x="58" y="80"/>
                      </a:lnTo>
                      <a:lnTo>
                        <a:pt x="56" y="69"/>
                      </a:lnTo>
                      <a:lnTo>
                        <a:pt x="56" y="57"/>
                      </a:lnTo>
                      <a:lnTo>
                        <a:pt x="56" y="57"/>
                      </a:lnTo>
                      <a:lnTo>
                        <a:pt x="58" y="43"/>
                      </a:lnTo>
                      <a:lnTo>
                        <a:pt x="60" y="35"/>
                      </a:lnTo>
                      <a:lnTo>
                        <a:pt x="63" y="28"/>
                      </a:lnTo>
                      <a:lnTo>
                        <a:pt x="63" y="28"/>
                      </a:lnTo>
                      <a:lnTo>
                        <a:pt x="69" y="22"/>
                      </a:lnTo>
                      <a:lnTo>
                        <a:pt x="76" y="19"/>
                      </a:lnTo>
                      <a:lnTo>
                        <a:pt x="84" y="17"/>
                      </a:lnTo>
                      <a:lnTo>
                        <a:pt x="91" y="15"/>
                      </a:lnTo>
                      <a:lnTo>
                        <a:pt x="91" y="15"/>
                      </a:lnTo>
                      <a:lnTo>
                        <a:pt x="102" y="17"/>
                      </a:lnTo>
                      <a:lnTo>
                        <a:pt x="113" y="22"/>
                      </a:lnTo>
                      <a:lnTo>
                        <a:pt x="121" y="32"/>
                      </a:lnTo>
                      <a:lnTo>
                        <a:pt x="128" y="41"/>
                      </a:lnTo>
                      <a:lnTo>
                        <a:pt x="134" y="52"/>
                      </a:lnTo>
                      <a:lnTo>
                        <a:pt x="137" y="65"/>
                      </a:lnTo>
                      <a:lnTo>
                        <a:pt x="139" y="76"/>
                      </a:lnTo>
                      <a:lnTo>
                        <a:pt x="141" y="87"/>
                      </a:lnTo>
                      <a:lnTo>
                        <a:pt x="141" y="87"/>
                      </a:lnTo>
                      <a:lnTo>
                        <a:pt x="141" y="94"/>
                      </a:lnTo>
                      <a:lnTo>
                        <a:pt x="139" y="102"/>
                      </a:lnTo>
                      <a:lnTo>
                        <a:pt x="135" y="109"/>
                      </a:lnTo>
                      <a:lnTo>
                        <a:pt x="130" y="117"/>
                      </a:lnTo>
                      <a:lnTo>
                        <a:pt x="130" y="117"/>
                      </a:lnTo>
                      <a:lnTo>
                        <a:pt x="126" y="120"/>
                      </a:lnTo>
                      <a:lnTo>
                        <a:pt x="119" y="124"/>
                      </a:lnTo>
                      <a:lnTo>
                        <a:pt x="111" y="128"/>
                      </a:lnTo>
                      <a:lnTo>
                        <a:pt x="104" y="128"/>
                      </a:lnTo>
                      <a:lnTo>
                        <a:pt x="104" y="128"/>
                      </a:lnTo>
                      <a:close/>
                      <a:moveTo>
                        <a:pt x="104" y="285"/>
                      </a:moveTo>
                      <a:lnTo>
                        <a:pt x="104" y="285"/>
                      </a:lnTo>
                      <a:lnTo>
                        <a:pt x="89" y="285"/>
                      </a:lnTo>
                      <a:lnTo>
                        <a:pt x="76" y="283"/>
                      </a:lnTo>
                      <a:lnTo>
                        <a:pt x="63" y="278"/>
                      </a:lnTo>
                      <a:lnTo>
                        <a:pt x="54" y="272"/>
                      </a:lnTo>
                      <a:lnTo>
                        <a:pt x="47" y="265"/>
                      </a:lnTo>
                      <a:lnTo>
                        <a:pt x="41" y="257"/>
                      </a:lnTo>
                      <a:lnTo>
                        <a:pt x="37" y="248"/>
                      </a:lnTo>
                      <a:lnTo>
                        <a:pt x="36" y="239"/>
                      </a:lnTo>
                      <a:lnTo>
                        <a:pt x="36" y="239"/>
                      </a:lnTo>
                      <a:lnTo>
                        <a:pt x="37" y="228"/>
                      </a:lnTo>
                      <a:lnTo>
                        <a:pt x="39" y="220"/>
                      </a:lnTo>
                      <a:lnTo>
                        <a:pt x="43" y="213"/>
                      </a:lnTo>
                      <a:lnTo>
                        <a:pt x="48" y="209"/>
                      </a:lnTo>
                      <a:lnTo>
                        <a:pt x="60" y="202"/>
                      </a:lnTo>
                      <a:lnTo>
                        <a:pt x="69" y="198"/>
                      </a:lnTo>
                      <a:lnTo>
                        <a:pt x="69" y="198"/>
                      </a:lnTo>
                      <a:lnTo>
                        <a:pt x="82" y="194"/>
                      </a:lnTo>
                      <a:lnTo>
                        <a:pt x="95" y="193"/>
                      </a:lnTo>
                      <a:lnTo>
                        <a:pt x="110" y="191"/>
                      </a:lnTo>
                      <a:lnTo>
                        <a:pt x="110" y="191"/>
                      </a:lnTo>
                      <a:lnTo>
                        <a:pt x="119" y="191"/>
                      </a:lnTo>
                      <a:lnTo>
                        <a:pt x="119" y="191"/>
                      </a:lnTo>
                      <a:lnTo>
                        <a:pt x="139" y="206"/>
                      </a:lnTo>
                      <a:lnTo>
                        <a:pt x="152" y="218"/>
                      </a:lnTo>
                      <a:lnTo>
                        <a:pt x="156" y="224"/>
                      </a:lnTo>
                      <a:lnTo>
                        <a:pt x="160" y="230"/>
                      </a:lnTo>
                      <a:lnTo>
                        <a:pt x="161" y="237"/>
                      </a:lnTo>
                      <a:lnTo>
                        <a:pt x="161" y="243"/>
                      </a:lnTo>
                      <a:lnTo>
                        <a:pt x="161" y="243"/>
                      </a:lnTo>
                      <a:lnTo>
                        <a:pt x="161" y="252"/>
                      </a:lnTo>
                      <a:lnTo>
                        <a:pt x="158" y="261"/>
                      </a:lnTo>
                      <a:lnTo>
                        <a:pt x="154" y="268"/>
                      </a:lnTo>
                      <a:lnTo>
                        <a:pt x="148" y="274"/>
                      </a:lnTo>
                      <a:lnTo>
                        <a:pt x="139" y="280"/>
                      </a:lnTo>
                      <a:lnTo>
                        <a:pt x="130" y="283"/>
                      </a:lnTo>
                      <a:lnTo>
                        <a:pt x="117" y="285"/>
                      </a:lnTo>
                      <a:lnTo>
                        <a:pt x="104" y="285"/>
                      </a:lnTo>
                      <a:lnTo>
                        <a:pt x="104" y="28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lIns="121920" tIns="60960" rIns="121920" bIns="60960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</a:endParaRPr>
                </a:p>
              </p:txBody>
            </p:sp>
            <p:sp>
              <p:nvSpPr>
                <p:cNvPr id="60" name="Freeform 9"/>
                <p:cNvSpPr>
                  <a:spLocks/>
                </p:cNvSpPr>
                <p:nvPr/>
              </p:nvSpPr>
              <p:spPr bwMode="auto">
                <a:xfrm>
                  <a:off x="3726986" y="2315589"/>
                  <a:ext cx="105330" cy="107479"/>
                </a:xfrm>
                <a:custGeom>
                  <a:avLst/>
                  <a:gdLst/>
                  <a:ahLst/>
                  <a:cxnLst>
                    <a:cxn ang="0">
                      <a:pos x="57" y="41"/>
                    </a:cxn>
                    <a:cxn ang="0">
                      <a:pos x="57" y="0"/>
                    </a:cxn>
                    <a:cxn ang="0">
                      <a:pos x="38" y="0"/>
                    </a:cxn>
                    <a:cxn ang="0">
                      <a:pos x="38" y="41"/>
                    </a:cxn>
                    <a:cxn ang="0">
                      <a:pos x="0" y="41"/>
                    </a:cxn>
                    <a:cxn ang="0">
                      <a:pos x="0" y="59"/>
                    </a:cxn>
                    <a:cxn ang="0">
                      <a:pos x="38" y="59"/>
                    </a:cxn>
                    <a:cxn ang="0">
                      <a:pos x="38" y="100"/>
                    </a:cxn>
                    <a:cxn ang="0">
                      <a:pos x="57" y="100"/>
                    </a:cxn>
                    <a:cxn ang="0">
                      <a:pos x="57" y="59"/>
                    </a:cxn>
                    <a:cxn ang="0">
                      <a:pos x="98" y="59"/>
                    </a:cxn>
                    <a:cxn ang="0">
                      <a:pos x="98" y="41"/>
                    </a:cxn>
                    <a:cxn ang="0">
                      <a:pos x="57" y="41"/>
                    </a:cxn>
                  </a:cxnLst>
                  <a:rect l="0" t="0" r="r" b="b"/>
                  <a:pathLst>
                    <a:path w="98" h="100">
                      <a:moveTo>
                        <a:pt x="57" y="41"/>
                      </a:moveTo>
                      <a:lnTo>
                        <a:pt x="57" y="0"/>
                      </a:lnTo>
                      <a:lnTo>
                        <a:pt x="38" y="0"/>
                      </a:lnTo>
                      <a:lnTo>
                        <a:pt x="38" y="41"/>
                      </a:lnTo>
                      <a:lnTo>
                        <a:pt x="0" y="41"/>
                      </a:lnTo>
                      <a:lnTo>
                        <a:pt x="0" y="59"/>
                      </a:lnTo>
                      <a:lnTo>
                        <a:pt x="38" y="59"/>
                      </a:lnTo>
                      <a:lnTo>
                        <a:pt x="38" y="100"/>
                      </a:lnTo>
                      <a:lnTo>
                        <a:pt x="57" y="100"/>
                      </a:lnTo>
                      <a:lnTo>
                        <a:pt x="57" y="59"/>
                      </a:lnTo>
                      <a:lnTo>
                        <a:pt x="98" y="59"/>
                      </a:lnTo>
                      <a:lnTo>
                        <a:pt x="98" y="41"/>
                      </a:lnTo>
                      <a:lnTo>
                        <a:pt x="57" y="4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lIns="121920" tIns="60960" rIns="121920" bIns="60960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</a:endParaRPr>
                </a:p>
              </p:txBody>
            </p:sp>
          </p:grpSp>
        </p:grpSp>
        <p:grpSp>
          <p:nvGrpSpPr>
            <p:cNvPr id="33" name="Group 52"/>
            <p:cNvGrpSpPr>
              <a:grpSpLocks/>
            </p:cNvGrpSpPr>
            <p:nvPr/>
          </p:nvGrpSpPr>
          <p:grpSpPr bwMode="auto">
            <a:xfrm>
              <a:off x="5360441" y="3014699"/>
              <a:ext cx="911200" cy="911200"/>
              <a:chOff x="5360441" y="3014699"/>
              <a:chExt cx="911200" cy="911200"/>
            </a:xfrm>
          </p:grpSpPr>
          <p:sp>
            <p:nvSpPr>
              <p:cNvPr id="52" name="Oval 20"/>
              <p:cNvSpPr/>
              <p:nvPr/>
            </p:nvSpPr>
            <p:spPr>
              <a:xfrm>
                <a:off x="5360639" y="3014795"/>
                <a:ext cx="911002" cy="911185"/>
              </a:xfrm>
              <a:prstGeom prst="ellipse">
                <a:avLst/>
              </a:prstGeom>
              <a:solidFill>
                <a:srgbClr val="F35E4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grpSp>
            <p:nvGrpSpPr>
              <p:cNvPr id="53" name="Group 248"/>
              <p:cNvGrpSpPr/>
              <p:nvPr/>
            </p:nvGrpSpPr>
            <p:grpSpPr>
              <a:xfrm>
                <a:off x="5525922" y="3275974"/>
                <a:ext cx="580237" cy="366861"/>
                <a:chOff x="5844318" y="2279047"/>
                <a:chExt cx="333186" cy="210659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54" name="Freeform 33"/>
                <p:cNvSpPr>
                  <a:spLocks noEditPoints="1"/>
                </p:cNvSpPr>
                <p:nvPr/>
              </p:nvSpPr>
              <p:spPr bwMode="auto">
                <a:xfrm>
                  <a:off x="5844318" y="2279047"/>
                  <a:ext cx="174116" cy="206359"/>
                </a:xfrm>
                <a:custGeom>
                  <a:avLst/>
                  <a:gdLst/>
                  <a:ahLst/>
                  <a:cxnLst>
                    <a:cxn ang="0">
                      <a:pos x="124" y="87"/>
                    </a:cxn>
                    <a:cxn ang="0">
                      <a:pos x="139" y="81"/>
                    </a:cxn>
                    <a:cxn ang="0">
                      <a:pos x="150" y="70"/>
                    </a:cxn>
                    <a:cxn ang="0">
                      <a:pos x="154" y="50"/>
                    </a:cxn>
                    <a:cxn ang="0">
                      <a:pos x="152" y="39"/>
                    </a:cxn>
                    <a:cxn ang="0">
                      <a:pos x="145" y="18"/>
                    </a:cxn>
                    <a:cxn ang="0">
                      <a:pos x="130" y="5"/>
                    </a:cxn>
                    <a:cxn ang="0">
                      <a:pos x="112" y="0"/>
                    </a:cxn>
                    <a:cxn ang="0">
                      <a:pos x="45" y="0"/>
                    </a:cxn>
                    <a:cxn ang="0">
                      <a:pos x="0" y="0"/>
                    </a:cxn>
                    <a:cxn ang="0">
                      <a:pos x="43" y="190"/>
                    </a:cxn>
                    <a:cxn ang="0">
                      <a:pos x="100" y="190"/>
                    </a:cxn>
                    <a:cxn ang="0">
                      <a:pos x="110" y="190"/>
                    </a:cxn>
                    <a:cxn ang="0">
                      <a:pos x="130" y="185"/>
                    </a:cxn>
                    <a:cxn ang="0">
                      <a:pos x="147" y="174"/>
                    </a:cxn>
                    <a:cxn ang="0">
                      <a:pos x="156" y="161"/>
                    </a:cxn>
                    <a:cxn ang="0">
                      <a:pos x="160" y="144"/>
                    </a:cxn>
                    <a:cxn ang="0">
                      <a:pos x="161" y="135"/>
                    </a:cxn>
                    <a:cxn ang="0">
                      <a:pos x="160" y="120"/>
                    </a:cxn>
                    <a:cxn ang="0">
                      <a:pos x="154" y="102"/>
                    </a:cxn>
                    <a:cxn ang="0">
                      <a:pos x="137" y="89"/>
                    </a:cxn>
                    <a:cxn ang="0">
                      <a:pos x="124" y="87"/>
                    </a:cxn>
                    <a:cxn ang="0">
                      <a:pos x="45" y="33"/>
                    </a:cxn>
                    <a:cxn ang="0">
                      <a:pos x="100" y="33"/>
                    </a:cxn>
                    <a:cxn ang="0">
                      <a:pos x="102" y="33"/>
                    </a:cxn>
                    <a:cxn ang="0">
                      <a:pos x="112" y="42"/>
                    </a:cxn>
                    <a:cxn ang="0">
                      <a:pos x="113" y="53"/>
                    </a:cxn>
                    <a:cxn ang="0">
                      <a:pos x="112" y="65"/>
                    </a:cxn>
                    <a:cxn ang="0">
                      <a:pos x="102" y="76"/>
                    </a:cxn>
                    <a:cxn ang="0">
                      <a:pos x="45" y="76"/>
                    </a:cxn>
                    <a:cxn ang="0">
                      <a:pos x="97" y="157"/>
                    </a:cxn>
                    <a:cxn ang="0">
                      <a:pos x="45" y="105"/>
                    </a:cxn>
                    <a:cxn ang="0">
                      <a:pos x="100" y="105"/>
                    </a:cxn>
                    <a:cxn ang="0">
                      <a:pos x="110" y="109"/>
                    </a:cxn>
                    <a:cxn ang="0">
                      <a:pos x="117" y="116"/>
                    </a:cxn>
                    <a:cxn ang="0">
                      <a:pos x="121" y="131"/>
                    </a:cxn>
                    <a:cxn ang="0">
                      <a:pos x="119" y="139"/>
                    </a:cxn>
                    <a:cxn ang="0">
                      <a:pos x="115" y="150"/>
                    </a:cxn>
                    <a:cxn ang="0">
                      <a:pos x="104" y="155"/>
                    </a:cxn>
                    <a:cxn ang="0">
                      <a:pos x="97" y="157"/>
                    </a:cxn>
                  </a:cxnLst>
                  <a:rect l="0" t="0" r="r" b="b"/>
                  <a:pathLst>
                    <a:path w="161" h="190">
                      <a:moveTo>
                        <a:pt x="124" y="87"/>
                      </a:moveTo>
                      <a:lnTo>
                        <a:pt x="124" y="87"/>
                      </a:lnTo>
                      <a:lnTo>
                        <a:pt x="130" y="85"/>
                      </a:lnTo>
                      <a:lnTo>
                        <a:pt x="139" y="81"/>
                      </a:lnTo>
                      <a:lnTo>
                        <a:pt x="145" y="77"/>
                      </a:lnTo>
                      <a:lnTo>
                        <a:pt x="150" y="70"/>
                      </a:lnTo>
                      <a:lnTo>
                        <a:pt x="152" y="61"/>
                      </a:lnTo>
                      <a:lnTo>
                        <a:pt x="154" y="50"/>
                      </a:lnTo>
                      <a:lnTo>
                        <a:pt x="154" y="50"/>
                      </a:lnTo>
                      <a:lnTo>
                        <a:pt x="152" y="39"/>
                      </a:lnTo>
                      <a:lnTo>
                        <a:pt x="150" y="27"/>
                      </a:lnTo>
                      <a:lnTo>
                        <a:pt x="145" y="18"/>
                      </a:lnTo>
                      <a:lnTo>
                        <a:pt x="139" y="11"/>
                      </a:lnTo>
                      <a:lnTo>
                        <a:pt x="130" y="5"/>
                      </a:lnTo>
                      <a:lnTo>
                        <a:pt x="121" y="2"/>
                      </a:lnTo>
                      <a:lnTo>
                        <a:pt x="112" y="0"/>
                      </a:lnTo>
                      <a:lnTo>
                        <a:pt x="100" y="0"/>
                      </a:lnTo>
                      <a:lnTo>
                        <a:pt x="45" y="0"/>
                      </a:lnTo>
                      <a:lnTo>
                        <a:pt x="43" y="0"/>
                      </a:lnTo>
                      <a:lnTo>
                        <a:pt x="0" y="0"/>
                      </a:lnTo>
                      <a:lnTo>
                        <a:pt x="0" y="190"/>
                      </a:lnTo>
                      <a:lnTo>
                        <a:pt x="43" y="190"/>
                      </a:lnTo>
                      <a:lnTo>
                        <a:pt x="45" y="190"/>
                      </a:lnTo>
                      <a:lnTo>
                        <a:pt x="100" y="190"/>
                      </a:lnTo>
                      <a:lnTo>
                        <a:pt x="100" y="190"/>
                      </a:lnTo>
                      <a:lnTo>
                        <a:pt x="110" y="190"/>
                      </a:lnTo>
                      <a:lnTo>
                        <a:pt x="119" y="189"/>
                      </a:lnTo>
                      <a:lnTo>
                        <a:pt x="130" y="185"/>
                      </a:lnTo>
                      <a:lnTo>
                        <a:pt x="141" y="177"/>
                      </a:lnTo>
                      <a:lnTo>
                        <a:pt x="147" y="174"/>
                      </a:lnTo>
                      <a:lnTo>
                        <a:pt x="152" y="168"/>
                      </a:lnTo>
                      <a:lnTo>
                        <a:pt x="156" y="161"/>
                      </a:lnTo>
                      <a:lnTo>
                        <a:pt x="158" y="153"/>
                      </a:lnTo>
                      <a:lnTo>
                        <a:pt x="160" y="144"/>
                      </a:lnTo>
                      <a:lnTo>
                        <a:pt x="161" y="135"/>
                      </a:lnTo>
                      <a:lnTo>
                        <a:pt x="161" y="135"/>
                      </a:lnTo>
                      <a:lnTo>
                        <a:pt x="161" y="127"/>
                      </a:lnTo>
                      <a:lnTo>
                        <a:pt x="160" y="120"/>
                      </a:lnTo>
                      <a:lnTo>
                        <a:pt x="158" y="111"/>
                      </a:lnTo>
                      <a:lnTo>
                        <a:pt x="154" y="102"/>
                      </a:lnTo>
                      <a:lnTo>
                        <a:pt x="147" y="94"/>
                      </a:lnTo>
                      <a:lnTo>
                        <a:pt x="137" y="89"/>
                      </a:lnTo>
                      <a:lnTo>
                        <a:pt x="132" y="87"/>
                      </a:lnTo>
                      <a:lnTo>
                        <a:pt x="124" y="87"/>
                      </a:lnTo>
                      <a:lnTo>
                        <a:pt x="124" y="87"/>
                      </a:lnTo>
                      <a:close/>
                      <a:moveTo>
                        <a:pt x="45" y="33"/>
                      </a:moveTo>
                      <a:lnTo>
                        <a:pt x="93" y="33"/>
                      </a:lnTo>
                      <a:lnTo>
                        <a:pt x="100" y="33"/>
                      </a:lnTo>
                      <a:lnTo>
                        <a:pt x="100" y="33"/>
                      </a:lnTo>
                      <a:lnTo>
                        <a:pt x="102" y="33"/>
                      </a:lnTo>
                      <a:lnTo>
                        <a:pt x="106" y="35"/>
                      </a:lnTo>
                      <a:lnTo>
                        <a:pt x="112" y="42"/>
                      </a:lnTo>
                      <a:lnTo>
                        <a:pt x="113" y="46"/>
                      </a:lnTo>
                      <a:lnTo>
                        <a:pt x="113" y="53"/>
                      </a:lnTo>
                      <a:lnTo>
                        <a:pt x="113" y="53"/>
                      </a:lnTo>
                      <a:lnTo>
                        <a:pt x="112" y="65"/>
                      </a:lnTo>
                      <a:lnTo>
                        <a:pt x="108" y="72"/>
                      </a:lnTo>
                      <a:lnTo>
                        <a:pt x="102" y="76"/>
                      </a:lnTo>
                      <a:lnTo>
                        <a:pt x="97" y="76"/>
                      </a:lnTo>
                      <a:lnTo>
                        <a:pt x="45" y="76"/>
                      </a:lnTo>
                      <a:lnTo>
                        <a:pt x="45" y="33"/>
                      </a:lnTo>
                      <a:close/>
                      <a:moveTo>
                        <a:pt x="97" y="157"/>
                      </a:moveTo>
                      <a:lnTo>
                        <a:pt x="45" y="157"/>
                      </a:lnTo>
                      <a:lnTo>
                        <a:pt x="45" y="105"/>
                      </a:lnTo>
                      <a:lnTo>
                        <a:pt x="100" y="105"/>
                      </a:lnTo>
                      <a:lnTo>
                        <a:pt x="100" y="105"/>
                      </a:lnTo>
                      <a:lnTo>
                        <a:pt x="102" y="105"/>
                      </a:lnTo>
                      <a:lnTo>
                        <a:pt x="110" y="109"/>
                      </a:lnTo>
                      <a:lnTo>
                        <a:pt x="113" y="113"/>
                      </a:lnTo>
                      <a:lnTo>
                        <a:pt x="117" y="116"/>
                      </a:lnTo>
                      <a:lnTo>
                        <a:pt x="119" y="124"/>
                      </a:lnTo>
                      <a:lnTo>
                        <a:pt x="121" y="131"/>
                      </a:lnTo>
                      <a:lnTo>
                        <a:pt x="121" y="131"/>
                      </a:lnTo>
                      <a:lnTo>
                        <a:pt x="119" y="139"/>
                      </a:lnTo>
                      <a:lnTo>
                        <a:pt x="117" y="146"/>
                      </a:lnTo>
                      <a:lnTo>
                        <a:pt x="115" y="150"/>
                      </a:lnTo>
                      <a:lnTo>
                        <a:pt x="112" y="153"/>
                      </a:lnTo>
                      <a:lnTo>
                        <a:pt x="104" y="155"/>
                      </a:lnTo>
                      <a:lnTo>
                        <a:pt x="97" y="157"/>
                      </a:lnTo>
                      <a:lnTo>
                        <a:pt x="97" y="15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lIns="121920" tIns="60960" rIns="121920" bIns="60960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</a:endParaRPr>
                </a:p>
              </p:txBody>
            </p:sp>
            <p:sp>
              <p:nvSpPr>
                <p:cNvPr id="55" name="Rectangle 34"/>
                <p:cNvSpPr>
                  <a:spLocks noChangeArrowheads="1"/>
                </p:cNvSpPr>
                <p:nvPr/>
              </p:nvSpPr>
              <p:spPr bwMode="auto">
                <a:xfrm>
                  <a:off x="6059276" y="2291945"/>
                  <a:ext cx="85983" cy="2579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lIns="121920" tIns="60960" rIns="121920" bIns="60960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</a:endParaRPr>
                </a:p>
              </p:txBody>
            </p:sp>
            <p:sp>
              <p:nvSpPr>
                <p:cNvPr id="56" name="Freeform 35"/>
                <p:cNvSpPr>
                  <a:spLocks noEditPoints="1"/>
                </p:cNvSpPr>
                <p:nvPr/>
              </p:nvSpPr>
              <p:spPr bwMode="auto">
                <a:xfrm>
                  <a:off x="6024883" y="2330637"/>
                  <a:ext cx="152621" cy="159069"/>
                </a:xfrm>
                <a:custGeom>
                  <a:avLst/>
                  <a:gdLst/>
                  <a:ahLst/>
                  <a:cxnLst>
                    <a:cxn ang="0">
                      <a:pos x="74" y="0"/>
                    </a:cxn>
                    <a:cxn ang="0">
                      <a:pos x="48" y="4"/>
                    </a:cxn>
                    <a:cxn ang="0">
                      <a:pos x="31" y="11"/>
                    </a:cxn>
                    <a:cxn ang="0">
                      <a:pos x="17" y="24"/>
                    </a:cxn>
                    <a:cxn ang="0">
                      <a:pos x="4" y="50"/>
                    </a:cxn>
                    <a:cxn ang="0">
                      <a:pos x="0" y="74"/>
                    </a:cxn>
                    <a:cxn ang="0">
                      <a:pos x="0" y="85"/>
                    </a:cxn>
                    <a:cxn ang="0">
                      <a:pos x="7" y="111"/>
                    </a:cxn>
                    <a:cxn ang="0">
                      <a:pos x="20" y="129"/>
                    </a:cxn>
                    <a:cxn ang="0">
                      <a:pos x="37" y="141"/>
                    </a:cxn>
                    <a:cxn ang="0">
                      <a:pos x="59" y="146"/>
                    </a:cxn>
                    <a:cxn ang="0">
                      <a:pos x="74" y="146"/>
                    </a:cxn>
                    <a:cxn ang="0">
                      <a:pos x="94" y="146"/>
                    </a:cxn>
                    <a:cxn ang="0">
                      <a:pos x="118" y="137"/>
                    </a:cxn>
                    <a:cxn ang="0">
                      <a:pos x="128" y="128"/>
                    </a:cxn>
                    <a:cxn ang="0">
                      <a:pos x="137" y="115"/>
                    </a:cxn>
                    <a:cxn ang="0">
                      <a:pos x="139" y="96"/>
                    </a:cxn>
                    <a:cxn ang="0">
                      <a:pos x="105" y="96"/>
                    </a:cxn>
                    <a:cxn ang="0">
                      <a:pos x="102" y="105"/>
                    </a:cxn>
                    <a:cxn ang="0">
                      <a:pos x="92" y="113"/>
                    </a:cxn>
                    <a:cxn ang="0">
                      <a:pos x="74" y="116"/>
                    </a:cxn>
                    <a:cxn ang="0">
                      <a:pos x="68" y="116"/>
                    </a:cxn>
                    <a:cxn ang="0">
                      <a:pos x="57" y="113"/>
                    </a:cxn>
                    <a:cxn ang="0">
                      <a:pos x="46" y="104"/>
                    </a:cxn>
                    <a:cxn ang="0">
                      <a:pos x="41" y="83"/>
                    </a:cxn>
                    <a:cxn ang="0">
                      <a:pos x="141" y="83"/>
                    </a:cxn>
                    <a:cxn ang="0">
                      <a:pos x="139" y="57"/>
                    </a:cxn>
                    <a:cxn ang="0">
                      <a:pos x="133" y="33"/>
                    </a:cxn>
                    <a:cxn ang="0">
                      <a:pos x="124" y="18"/>
                    </a:cxn>
                    <a:cxn ang="0">
                      <a:pos x="107" y="7"/>
                    </a:cxn>
                    <a:cxn ang="0">
                      <a:pos x="87" y="2"/>
                    </a:cxn>
                    <a:cxn ang="0">
                      <a:pos x="74" y="0"/>
                    </a:cxn>
                    <a:cxn ang="0">
                      <a:pos x="41" y="57"/>
                    </a:cxn>
                    <a:cxn ang="0">
                      <a:pos x="41" y="54"/>
                    </a:cxn>
                    <a:cxn ang="0">
                      <a:pos x="50" y="37"/>
                    </a:cxn>
                    <a:cxn ang="0">
                      <a:pos x="65" y="29"/>
                    </a:cxn>
                    <a:cxn ang="0">
                      <a:pos x="74" y="28"/>
                    </a:cxn>
                    <a:cxn ang="0">
                      <a:pos x="91" y="33"/>
                    </a:cxn>
                    <a:cxn ang="0">
                      <a:pos x="100" y="42"/>
                    </a:cxn>
                    <a:cxn ang="0">
                      <a:pos x="104" y="57"/>
                    </a:cxn>
                  </a:cxnLst>
                  <a:rect l="0" t="0" r="r" b="b"/>
                  <a:pathLst>
                    <a:path w="141" h="146">
                      <a:moveTo>
                        <a:pt x="74" y="0"/>
                      </a:moveTo>
                      <a:lnTo>
                        <a:pt x="74" y="0"/>
                      </a:lnTo>
                      <a:lnTo>
                        <a:pt x="61" y="0"/>
                      </a:lnTo>
                      <a:lnTo>
                        <a:pt x="48" y="4"/>
                      </a:lnTo>
                      <a:lnTo>
                        <a:pt x="39" y="7"/>
                      </a:lnTo>
                      <a:lnTo>
                        <a:pt x="31" y="11"/>
                      </a:lnTo>
                      <a:lnTo>
                        <a:pt x="24" y="17"/>
                      </a:lnTo>
                      <a:lnTo>
                        <a:pt x="17" y="24"/>
                      </a:lnTo>
                      <a:lnTo>
                        <a:pt x="9" y="37"/>
                      </a:lnTo>
                      <a:lnTo>
                        <a:pt x="4" y="50"/>
                      </a:lnTo>
                      <a:lnTo>
                        <a:pt x="0" y="63"/>
                      </a:lnTo>
                      <a:lnTo>
                        <a:pt x="0" y="74"/>
                      </a:lnTo>
                      <a:lnTo>
                        <a:pt x="0" y="74"/>
                      </a:lnTo>
                      <a:lnTo>
                        <a:pt x="0" y="85"/>
                      </a:lnTo>
                      <a:lnTo>
                        <a:pt x="2" y="96"/>
                      </a:lnTo>
                      <a:lnTo>
                        <a:pt x="7" y="111"/>
                      </a:lnTo>
                      <a:lnTo>
                        <a:pt x="15" y="124"/>
                      </a:lnTo>
                      <a:lnTo>
                        <a:pt x="20" y="129"/>
                      </a:lnTo>
                      <a:lnTo>
                        <a:pt x="28" y="135"/>
                      </a:lnTo>
                      <a:lnTo>
                        <a:pt x="37" y="141"/>
                      </a:lnTo>
                      <a:lnTo>
                        <a:pt x="48" y="144"/>
                      </a:lnTo>
                      <a:lnTo>
                        <a:pt x="59" y="146"/>
                      </a:lnTo>
                      <a:lnTo>
                        <a:pt x="74" y="146"/>
                      </a:lnTo>
                      <a:lnTo>
                        <a:pt x="74" y="146"/>
                      </a:lnTo>
                      <a:lnTo>
                        <a:pt x="83" y="146"/>
                      </a:lnTo>
                      <a:lnTo>
                        <a:pt x="94" y="146"/>
                      </a:lnTo>
                      <a:lnTo>
                        <a:pt x="105" y="142"/>
                      </a:lnTo>
                      <a:lnTo>
                        <a:pt x="118" y="137"/>
                      </a:lnTo>
                      <a:lnTo>
                        <a:pt x="124" y="131"/>
                      </a:lnTo>
                      <a:lnTo>
                        <a:pt x="128" y="128"/>
                      </a:lnTo>
                      <a:lnTo>
                        <a:pt x="133" y="120"/>
                      </a:lnTo>
                      <a:lnTo>
                        <a:pt x="137" y="115"/>
                      </a:lnTo>
                      <a:lnTo>
                        <a:pt x="139" y="105"/>
                      </a:lnTo>
                      <a:lnTo>
                        <a:pt x="139" y="96"/>
                      </a:lnTo>
                      <a:lnTo>
                        <a:pt x="105" y="96"/>
                      </a:lnTo>
                      <a:lnTo>
                        <a:pt x="105" y="96"/>
                      </a:lnTo>
                      <a:lnTo>
                        <a:pt x="105" y="100"/>
                      </a:lnTo>
                      <a:lnTo>
                        <a:pt x="102" y="105"/>
                      </a:lnTo>
                      <a:lnTo>
                        <a:pt x="98" y="109"/>
                      </a:lnTo>
                      <a:lnTo>
                        <a:pt x="92" y="113"/>
                      </a:lnTo>
                      <a:lnTo>
                        <a:pt x="85" y="116"/>
                      </a:lnTo>
                      <a:lnTo>
                        <a:pt x="74" y="116"/>
                      </a:lnTo>
                      <a:lnTo>
                        <a:pt x="74" y="116"/>
                      </a:lnTo>
                      <a:lnTo>
                        <a:pt x="68" y="116"/>
                      </a:lnTo>
                      <a:lnTo>
                        <a:pt x="63" y="115"/>
                      </a:lnTo>
                      <a:lnTo>
                        <a:pt x="57" y="113"/>
                      </a:lnTo>
                      <a:lnTo>
                        <a:pt x="52" y="109"/>
                      </a:lnTo>
                      <a:lnTo>
                        <a:pt x="46" y="104"/>
                      </a:lnTo>
                      <a:lnTo>
                        <a:pt x="42" y="94"/>
                      </a:lnTo>
                      <a:lnTo>
                        <a:pt x="41" y="83"/>
                      </a:lnTo>
                      <a:lnTo>
                        <a:pt x="141" y="83"/>
                      </a:lnTo>
                      <a:lnTo>
                        <a:pt x="141" y="83"/>
                      </a:lnTo>
                      <a:lnTo>
                        <a:pt x="141" y="70"/>
                      </a:lnTo>
                      <a:lnTo>
                        <a:pt x="139" y="57"/>
                      </a:lnTo>
                      <a:lnTo>
                        <a:pt x="135" y="41"/>
                      </a:lnTo>
                      <a:lnTo>
                        <a:pt x="133" y="33"/>
                      </a:lnTo>
                      <a:lnTo>
                        <a:pt x="128" y="26"/>
                      </a:lnTo>
                      <a:lnTo>
                        <a:pt x="124" y="18"/>
                      </a:lnTo>
                      <a:lnTo>
                        <a:pt x="117" y="13"/>
                      </a:lnTo>
                      <a:lnTo>
                        <a:pt x="107" y="7"/>
                      </a:lnTo>
                      <a:lnTo>
                        <a:pt x="98" y="4"/>
                      </a:lnTo>
                      <a:lnTo>
                        <a:pt x="87" y="2"/>
                      </a:lnTo>
                      <a:lnTo>
                        <a:pt x="74" y="0"/>
                      </a:lnTo>
                      <a:lnTo>
                        <a:pt x="74" y="0"/>
                      </a:lnTo>
                      <a:close/>
                      <a:moveTo>
                        <a:pt x="104" y="57"/>
                      </a:moveTo>
                      <a:lnTo>
                        <a:pt x="41" y="57"/>
                      </a:lnTo>
                      <a:lnTo>
                        <a:pt x="41" y="57"/>
                      </a:lnTo>
                      <a:lnTo>
                        <a:pt x="41" y="54"/>
                      </a:lnTo>
                      <a:lnTo>
                        <a:pt x="46" y="42"/>
                      </a:lnTo>
                      <a:lnTo>
                        <a:pt x="50" y="37"/>
                      </a:lnTo>
                      <a:lnTo>
                        <a:pt x="55" y="33"/>
                      </a:lnTo>
                      <a:lnTo>
                        <a:pt x="65" y="29"/>
                      </a:lnTo>
                      <a:lnTo>
                        <a:pt x="74" y="28"/>
                      </a:lnTo>
                      <a:lnTo>
                        <a:pt x="74" y="28"/>
                      </a:lnTo>
                      <a:lnTo>
                        <a:pt x="83" y="29"/>
                      </a:lnTo>
                      <a:lnTo>
                        <a:pt x="91" y="33"/>
                      </a:lnTo>
                      <a:lnTo>
                        <a:pt x="96" y="37"/>
                      </a:lnTo>
                      <a:lnTo>
                        <a:pt x="100" y="42"/>
                      </a:lnTo>
                      <a:lnTo>
                        <a:pt x="104" y="54"/>
                      </a:lnTo>
                      <a:lnTo>
                        <a:pt x="104" y="57"/>
                      </a:lnTo>
                      <a:lnTo>
                        <a:pt x="104" y="5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lIns="121920" tIns="60960" rIns="121920" bIns="60960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</a:endParaRPr>
                </a:p>
              </p:txBody>
            </p:sp>
          </p:grpSp>
        </p:grpSp>
        <p:grpSp>
          <p:nvGrpSpPr>
            <p:cNvPr id="34" name="Group 57"/>
            <p:cNvGrpSpPr>
              <a:grpSpLocks/>
            </p:cNvGrpSpPr>
            <p:nvPr/>
          </p:nvGrpSpPr>
          <p:grpSpPr bwMode="auto">
            <a:xfrm>
              <a:off x="751666" y="4203698"/>
              <a:ext cx="619101" cy="619101"/>
              <a:chOff x="751666" y="4203698"/>
              <a:chExt cx="619101" cy="619101"/>
            </a:xfrm>
          </p:grpSpPr>
          <p:sp>
            <p:nvSpPr>
              <p:cNvPr id="47" name="Oval 24"/>
              <p:cNvSpPr/>
              <p:nvPr/>
            </p:nvSpPr>
            <p:spPr>
              <a:xfrm>
                <a:off x="751666" y="4203779"/>
                <a:ext cx="618974" cy="619098"/>
              </a:xfrm>
              <a:prstGeom prst="ellipse">
                <a:avLst/>
              </a:prstGeom>
              <a:solidFill>
                <a:srgbClr val="05CE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grpSp>
            <p:nvGrpSpPr>
              <p:cNvPr id="48" name="Group 250"/>
              <p:cNvGrpSpPr/>
              <p:nvPr/>
            </p:nvGrpSpPr>
            <p:grpSpPr>
              <a:xfrm>
                <a:off x="902357" y="4323857"/>
                <a:ext cx="291443" cy="291440"/>
                <a:chOff x="7045932" y="3207664"/>
                <a:chExt cx="292343" cy="292342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49" name="Freeform 40"/>
                <p:cNvSpPr>
                  <a:spLocks/>
                </p:cNvSpPr>
                <p:nvPr/>
              </p:nvSpPr>
              <p:spPr bwMode="auto">
                <a:xfrm>
                  <a:off x="7045932" y="3207664"/>
                  <a:ext cx="70937" cy="70937"/>
                </a:xfrm>
                <a:custGeom>
                  <a:avLst/>
                  <a:gdLst/>
                  <a:ahLst/>
                  <a:cxnLst>
                    <a:cxn ang="0">
                      <a:pos x="31" y="0"/>
                    </a:cxn>
                    <a:cxn ang="0">
                      <a:pos x="31" y="0"/>
                    </a:cxn>
                    <a:cxn ang="0">
                      <a:pos x="26" y="2"/>
                    </a:cxn>
                    <a:cxn ang="0">
                      <a:pos x="20" y="4"/>
                    </a:cxn>
                    <a:cxn ang="0">
                      <a:pos x="14" y="6"/>
                    </a:cxn>
                    <a:cxn ang="0">
                      <a:pos x="9" y="10"/>
                    </a:cxn>
                    <a:cxn ang="0">
                      <a:pos x="5" y="15"/>
                    </a:cxn>
                    <a:cxn ang="0">
                      <a:pos x="1" y="21"/>
                    </a:cxn>
                    <a:cxn ang="0">
                      <a:pos x="0" y="26"/>
                    </a:cxn>
                    <a:cxn ang="0">
                      <a:pos x="0" y="34"/>
                    </a:cxn>
                    <a:cxn ang="0">
                      <a:pos x="0" y="34"/>
                    </a:cxn>
                    <a:cxn ang="0">
                      <a:pos x="0" y="39"/>
                    </a:cxn>
                    <a:cxn ang="0">
                      <a:pos x="1" y="47"/>
                    </a:cxn>
                    <a:cxn ang="0">
                      <a:pos x="5" y="52"/>
                    </a:cxn>
                    <a:cxn ang="0">
                      <a:pos x="9" y="56"/>
                    </a:cxn>
                    <a:cxn ang="0">
                      <a:pos x="14" y="61"/>
                    </a:cxn>
                    <a:cxn ang="0">
                      <a:pos x="20" y="63"/>
                    </a:cxn>
                    <a:cxn ang="0">
                      <a:pos x="26" y="65"/>
                    </a:cxn>
                    <a:cxn ang="0">
                      <a:pos x="31" y="67"/>
                    </a:cxn>
                    <a:cxn ang="0">
                      <a:pos x="31" y="67"/>
                    </a:cxn>
                    <a:cxn ang="0">
                      <a:pos x="39" y="65"/>
                    </a:cxn>
                    <a:cxn ang="0">
                      <a:pos x="44" y="63"/>
                    </a:cxn>
                    <a:cxn ang="0">
                      <a:pos x="50" y="61"/>
                    </a:cxn>
                    <a:cxn ang="0">
                      <a:pos x="55" y="56"/>
                    </a:cxn>
                    <a:cxn ang="0">
                      <a:pos x="59" y="52"/>
                    </a:cxn>
                    <a:cxn ang="0">
                      <a:pos x="63" y="47"/>
                    </a:cxn>
                    <a:cxn ang="0">
                      <a:pos x="64" y="39"/>
                    </a:cxn>
                    <a:cxn ang="0">
                      <a:pos x="64" y="34"/>
                    </a:cxn>
                    <a:cxn ang="0">
                      <a:pos x="64" y="34"/>
                    </a:cxn>
                    <a:cxn ang="0">
                      <a:pos x="64" y="26"/>
                    </a:cxn>
                    <a:cxn ang="0">
                      <a:pos x="63" y="21"/>
                    </a:cxn>
                    <a:cxn ang="0">
                      <a:pos x="59" y="15"/>
                    </a:cxn>
                    <a:cxn ang="0">
                      <a:pos x="55" y="10"/>
                    </a:cxn>
                    <a:cxn ang="0">
                      <a:pos x="50" y="6"/>
                    </a:cxn>
                    <a:cxn ang="0">
                      <a:pos x="44" y="4"/>
                    </a:cxn>
                    <a:cxn ang="0">
                      <a:pos x="39" y="2"/>
                    </a:cxn>
                    <a:cxn ang="0">
                      <a:pos x="31" y="0"/>
                    </a:cxn>
                    <a:cxn ang="0">
                      <a:pos x="31" y="0"/>
                    </a:cxn>
                  </a:cxnLst>
                  <a:rect l="0" t="0" r="r" b="b"/>
                  <a:pathLst>
                    <a:path w="64" h="67">
                      <a:moveTo>
                        <a:pt x="31" y="0"/>
                      </a:moveTo>
                      <a:lnTo>
                        <a:pt x="31" y="0"/>
                      </a:lnTo>
                      <a:lnTo>
                        <a:pt x="26" y="2"/>
                      </a:lnTo>
                      <a:lnTo>
                        <a:pt x="20" y="4"/>
                      </a:lnTo>
                      <a:lnTo>
                        <a:pt x="14" y="6"/>
                      </a:lnTo>
                      <a:lnTo>
                        <a:pt x="9" y="10"/>
                      </a:lnTo>
                      <a:lnTo>
                        <a:pt x="5" y="15"/>
                      </a:lnTo>
                      <a:lnTo>
                        <a:pt x="1" y="21"/>
                      </a:lnTo>
                      <a:lnTo>
                        <a:pt x="0" y="26"/>
                      </a:lnTo>
                      <a:lnTo>
                        <a:pt x="0" y="34"/>
                      </a:lnTo>
                      <a:lnTo>
                        <a:pt x="0" y="34"/>
                      </a:lnTo>
                      <a:lnTo>
                        <a:pt x="0" y="39"/>
                      </a:lnTo>
                      <a:lnTo>
                        <a:pt x="1" y="47"/>
                      </a:lnTo>
                      <a:lnTo>
                        <a:pt x="5" y="52"/>
                      </a:lnTo>
                      <a:lnTo>
                        <a:pt x="9" y="56"/>
                      </a:lnTo>
                      <a:lnTo>
                        <a:pt x="14" y="61"/>
                      </a:lnTo>
                      <a:lnTo>
                        <a:pt x="20" y="63"/>
                      </a:lnTo>
                      <a:lnTo>
                        <a:pt x="26" y="65"/>
                      </a:lnTo>
                      <a:lnTo>
                        <a:pt x="31" y="67"/>
                      </a:lnTo>
                      <a:lnTo>
                        <a:pt x="31" y="67"/>
                      </a:lnTo>
                      <a:lnTo>
                        <a:pt x="39" y="65"/>
                      </a:lnTo>
                      <a:lnTo>
                        <a:pt x="44" y="63"/>
                      </a:lnTo>
                      <a:lnTo>
                        <a:pt x="50" y="61"/>
                      </a:lnTo>
                      <a:lnTo>
                        <a:pt x="55" y="56"/>
                      </a:lnTo>
                      <a:lnTo>
                        <a:pt x="59" y="52"/>
                      </a:lnTo>
                      <a:lnTo>
                        <a:pt x="63" y="47"/>
                      </a:lnTo>
                      <a:lnTo>
                        <a:pt x="64" y="39"/>
                      </a:lnTo>
                      <a:lnTo>
                        <a:pt x="64" y="34"/>
                      </a:lnTo>
                      <a:lnTo>
                        <a:pt x="64" y="34"/>
                      </a:lnTo>
                      <a:lnTo>
                        <a:pt x="64" y="26"/>
                      </a:lnTo>
                      <a:lnTo>
                        <a:pt x="63" y="21"/>
                      </a:lnTo>
                      <a:lnTo>
                        <a:pt x="59" y="15"/>
                      </a:lnTo>
                      <a:lnTo>
                        <a:pt x="55" y="10"/>
                      </a:lnTo>
                      <a:lnTo>
                        <a:pt x="50" y="6"/>
                      </a:lnTo>
                      <a:lnTo>
                        <a:pt x="44" y="4"/>
                      </a:lnTo>
                      <a:lnTo>
                        <a:pt x="39" y="2"/>
                      </a:lnTo>
                      <a:lnTo>
                        <a:pt x="31" y="0"/>
                      </a:ln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lIns="121920" tIns="60960" rIns="121920" bIns="60960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</a:endParaRPr>
                </a:p>
              </p:txBody>
            </p:sp>
            <p:sp>
              <p:nvSpPr>
                <p:cNvPr id="50" name="Rectangle 41"/>
                <p:cNvSpPr>
                  <a:spLocks noChangeArrowheads="1"/>
                </p:cNvSpPr>
                <p:nvPr/>
              </p:nvSpPr>
              <p:spPr bwMode="auto">
                <a:xfrm>
                  <a:off x="7050231" y="3304394"/>
                  <a:ext cx="62338" cy="19561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lIns="121920" tIns="60960" rIns="121920" bIns="60960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</a:endParaRPr>
                </a:p>
              </p:txBody>
            </p:sp>
            <p:sp>
              <p:nvSpPr>
                <p:cNvPr id="51" name="Freeform 42"/>
                <p:cNvSpPr>
                  <a:spLocks/>
                </p:cNvSpPr>
                <p:nvPr/>
              </p:nvSpPr>
              <p:spPr bwMode="auto">
                <a:xfrm>
                  <a:off x="7149112" y="3300095"/>
                  <a:ext cx="189163" cy="199911"/>
                </a:xfrm>
                <a:custGeom>
                  <a:avLst/>
                  <a:gdLst/>
                  <a:ahLst/>
                  <a:cxnLst>
                    <a:cxn ang="0">
                      <a:pos x="107" y="0"/>
                    </a:cxn>
                    <a:cxn ang="0">
                      <a:pos x="107" y="0"/>
                    </a:cxn>
                    <a:cxn ang="0">
                      <a:pos x="98" y="0"/>
                    </a:cxn>
                    <a:cxn ang="0">
                      <a:pos x="89" y="2"/>
                    </a:cxn>
                    <a:cxn ang="0">
                      <a:pos x="81" y="6"/>
                    </a:cxn>
                    <a:cxn ang="0">
                      <a:pos x="74" y="10"/>
                    </a:cxn>
                    <a:cxn ang="0">
                      <a:pos x="63" y="19"/>
                    </a:cxn>
                    <a:cxn ang="0">
                      <a:pos x="54" y="28"/>
                    </a:cxn>
                    <a:cxn ang="0">
                      <a:pos x="54" y="28"/>
                    </a:cxn>
                    <a:cxn ang="0">
                      <a:pos x="54" y="4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0" y="186"/>
                    </a:cxn>
                    <a:cxn ang="0">
                      <a:pos x="55" y="186"/>
                    </a:cxn>
                    <a:cxn ang="0">
                      <a:pos x="55" y="97"/>
                    </a:cxn>
                    <a:cxn ang="0">
                      <a:pos x="55" y="97"/>
                    </a:cxn>
                    <a:cxn ang="0">
                      <a:pos x="57" y="78"/>
                    </a:cxn>
                    <a:cxn ang="0">
                      <a:pos x="59" y="71"/>
                    </a:cxn>
                    <a:cxn ang="0">
                      <a:pos x="61" y="63"/>
                    </a:cxn>
                    <a:cxn ang="0">
                      <a:pos x="67" y="58"/>
                    </a:cxn>
                    <a:cxn ang="0">
                      <a:pos x="72" y="54"/>
                    </a:cxn>
                    <a:cxn ang="0">
                      <a:pos x="80" y="50"/>
                    </a:cxn>
                    <a:cxn ang="0">
                      <a:pos x="91" y="49"/>
                    </a:cxn>
                    <a:cxn ang="0">
                      <a:pos x="91" y="49"/>
                    </a:cxn>
                    <a:cxn ang="0">
                      <a:pos x="100" y="50"/>
                    </a:cxn>
                    <a:cxn ang="0">
                      <a:pos x="107" y="54"/>
                    </a:cxn>
                    <a:cxn ang="0">
                      <a:pos x="111" y="60"/>
                    </a:cxn>
                    <a:cxn ang="0">
                      <a:pos x="115" y="65"/>
                    </a:cxn>
                    <a:cxn ang="0">
                      <a:pos x="118" y="73"/>
                    </a:cxn>
                    <a:cxn ang="0">
                      <a:pos x="118" y="82"/>
                    </a:cxn>
                    <a:cxn ang="0">
                      <a:pos x="118" y="97"/>
                    </a:cxn>
                    <a:cxn ang="0">
                      <a:pos x="118" y="186"/>
                    </a:cxn>
                    <a:cxn ang="0">
                      <a:pos x="176" y="186"/>
                    </a:cxn>
                    <a:cxn ang="0">
                      <a:pos x="176" y="86"/>
                    </a:cxn>
                    <a:cxn ang="0">
                      <a:pos x="176" y="86"/>
                    </a:cxn>
                    <a:cxn ang="0">
                      <a:pos x="176" y="69"/>
                    </a:cxn>
                    <a:cxn ang="0">
                      <a:pos x="174" y="52"/>
                    </a:cxn>
                    <a:cxn ang="0">
                      <a:pos x="168" y="37"/>
                    </a:cxn>
                    <a:cxn ang="0">
                      <a:pos x="163" y="24"/>
                    </a:cxn>
                    <a:cxn ang="0">
                      <a:pos x="154" y="13"/>
                    </a:cxn>
                    <a:cxn ang="0">
                      <a:pos x="142" y="6"/>
                    </a:cxn>
                    <a:cxn ang="0">
                      <a:pos x="128" y="2"/>
                    </a:cxn>
                    <a:cxn ang="0">
                      <a:pos x="107" y="0"/>
                    </a:cxn>
                    <a:cxn ang="0">
                      <a:pos x="107" y="0"/>
                    </a:cxn>
                  </a:cxnLst>
                  <a:rect l="0" t="0" r="r" b="b"/>
                  <a:pathLst>
                    <a:path w="176" h="186">
                      <a:moveTo>
                        <a:pt x="107" y="0"/>
                      </a:moveTo>
                      <a:lnTo>
                        <a:pt x="107" y="0"/>
                      </a:lnTo>
                      <a:lnTo>
                        <a:pt x="98" y="0"/>
                      </a:lnTo>
                      <a:lnTo>
                        <a:pt x="89" y="2"/>
                      </a:lnTo>
                      <a:lnTo>
                        <a:pt x="81" y="6"/>
                      </a:lnTo>
                      <a:lnTo>
                        <a:pt x="74" y="10"/>
                      </a:lnTo>
                      <a:lnTo>
                        <a:pt x="63" y="19"/>
                      </a:lnTo>
                      <a:lnTo>
                        <a:pt x="54" y="28"/>
                      </a:lnTo>
                      <a:lnTo>
                        <a:pt x="54" y="28"/>
                      </a:lnTo>
                      <a:lnTo>
                        <a:pt x="54" y="4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0" y="186"/>
                      </a:lnTo>
                      <a:lnTo>
                        <a:pt x="55" y="186"/>
                      </a:lnTo>
                      <a:lnTo>
                        <a:pt x="55" y="97"/>
                      </a:lnTo>
                      <a:lnTo>
                        <a:pt x="55" y="97"/>
                      </a:lnTo>
                      <a:lnTo>
                        <a:pt x="57" y="78"/>
                      </a:lnTo>
                      <a:lnTo>
                        <a:pt x="59" y="71"/>
                      </a:lnTo>
                      <a:lnTo>
                        <a:pt x="61" y="63"/>
                      </a:lnTo>
                      <a:lnTo>
                        <a:pt x="67" y="58"/>
                      </a:lnTo>
                      <a:lnTo>
                        <a:pt x="72" y="54"/>
                      </a:lnTo>
                      <a:lnTo>
                        <a:pt x="80" y="50"/>
                      </a:lnTo>
                      <a:lnTo>
                        <a:pt x="91" y="49"/>
                      </a:lnTo>
                      <a:lnTo>
                        <a:pt x="91" y="49"/>
                      </a:lnTo>
                      <a:lnTo>
                        <a:pt x="100" y="50"/>
                      </a:lnTo>
                      <a:lnTo>
                        <a:pt x="107" y="54"/>
                      </a:lnTo>
                      <a:lnTo>
                        <a:pt x="111" y="60"/>
                      </a:lnTo>
                      <a:lnTo>
                        <a:pt x="115" y="65"/>
                      </a:lnTo>
                      <a:lnTo>
                        <a:pt x="118" y="73"/>
                      </a:lnTo>
                      <a:lnTo>
                        <a:pt x="118" y="82"/>
                      </a:lnTo>
                      <a:lnTo>
                        <a:pt x="118" y="97"/>
                      </a:lnTo>
                      <a:lnTo>
                        <a:pt x="118" y="186"/>
                      </a:lnTo>
                      <a:lnTo>
                        <a:pt x="176" y="186"/>
                      </a:lnTo>
                      <a:lnTo>
                        <a:pt x="176" y="86"/>
                      </a:lnTo>
                      <a:lnTo>
                        <a:pt x="176" y="86"/>
                      </a:lnTo>
                      <a:lnTo>
                        <a:pt x="176" y="69"/>
                      </a:lnTo>
                      <a:lnTo>
                        <a:pt x="174" y="52"/>
                      </a:lnTo>
                      <a:lnTo>
                        <a:pt x="168" y="37"/>
                      </a:lnTo>
                      <a:lnTo>
                        <a:pt x="163" y="24"/>
                      </a:lnTo>
                      <a:lnTo>
                        <a:pt x="154" y="13"/>
                      </a:lnTo>
                      <a:lnTo>
                        <a:pt x="142" y="6"/>
                      </a:lnTo>
                      <a:lnTo>
                        <a:pt x="128" y="2"/>
                      </a:lnTo>
                      <a:lnTo>
                        <a:pt x="107" y="0"/>
                      </a:lnTo>
                      <a:lnTo>
                        <a:pt x="107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lIns="121920" tIns="60960" rIns="121920" bIns="60960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</a:endParaRPr>
                </a:p>
              </p:txBody>
            </p:sp>
          </p:grpSp>
        </p:grpSp>
        <p:grpSp>
          <p:nvGrpSpPr>
            <p:cNvPr id="35" name="Group 54"/>
            <p:cNvGrpSpPr>
              <a:grpSpLocks/>
            </p:cNvGrpSpPr>
            <p:nvPr/>
          </p:nvGrpSpPr>
          <p:grpSpPr bwMode="auto">
            <a:xfrm>
              <a:off x="3600531" y="5081628"/>
              <a:ext cx="912590" cy="912772"/>
              <a:chOff x="3600531" y="5081628"/>
              <a:chExt cx="912590" cy="912772"/>
            </a:xfrm>
          </p:grpSpPr>
          <p:sp>
            <p:nvSpPr>
              <p:cNvPr id="39" name="Oval 22"/>
              <p:cNvSpPr/>
              <p:nvPr/>
            </p:nvSpPr>
            <p:spPr>
              <a:xfrm>
                <a:off x="3600531" y="5081628"/>
                <a:ext cx="912590" cy="912772"/>
              </a:xfrm>
              <a:prstGeom prst="ellipse">
                <a:avLst/>
              </a:prstGeom>
              <a:solidFill>
                <a:srgbClr val="F35E4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grpSp>
            <p:nvGrpSpPr>
              <p:cNvPr id="40" name="Group 249"/>
              <p:cNvGrpSpPr/>
              <p:nvPr/>
            </p:nvGrpSpPr>
            <p:grpSpPr>
              <a:xfrm>
                <a:off x="3815554" y="5232931"/>
                <a:ext cx="482907" cy="565263"/>
                <a:chOff x="7058830" y="2223158"/>
                <a:chExt cx="277296" cy="324587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41" name="Freeform 46"/>
                <p:cNvSpPr>
                  <a:spLocks noEditPoints="1"/>
                </p:cNvSpPr>
                <p:nvPr/>
              </p:nvSpPr>
              <p:spPr bwMode="auto">
                <a:xfrm>
                  <a:off x="7058830" y="2356432"/>
                  <a:ext cx="277296" cy="191313"/>
                </a:xfrm>
                <a:custGeom>
                  <a:avLst/>
                  <a:gdLst/>
                  <a:ahLst/>
                  <a:cxnLst>
                    <a:cxn ang="0">
                      <a:pos x="248" y="20"/>
                    </a:cxn>
                    <a:cxn ang="0">
                      <a:pos x="224" y="4"/>
                    </a:cxn>
                    <a:cxn ang="0">
                      <a:pos x="176" y="0"/>
                    </a:cxn>
                    <a:cxn ang="0">
                      <a:pos x="79" y="0"/>
                    </a:cxn>
                    <a:cxn ang="0">
                      <a:pos x="31" y="4"/>
                    </a:cxn>
                    <a:cxn ang="0">
                      <a:pos x="9" y="20"/>
                    </a:cxn>
                    <a:cxn ang="0">
                      <a:pos x="2" y="45"/>
                    </a:cxn>
                    <a:cxn ang="0">
                      <a:pos x="0" y="91"/>
                    </a:cxn>
                    <a:cxn ang="0">
                      <a:pos x="3" y="150"/>
                    </a:cxn>
                    <a:cxn ang="0">
                      <a:pos x="15" y="169"/>
                    </a:cxn>
                    <a:cxn ang="0">
                      <a:pos x="31" y="176"/>
                    </a:cxn>
                    <a:cxn ang="0">
                      <a:pos x="127" y="180"/>
                    </a:cxn>
                    <a:cxn ang="0">
                      <a:pos x="200" y="178"/>
                    </a:cxn>
                    <a:cxn ang="0">
                      <a:pos x="235" y="174"/>
                    </a:cxn>
                    <a:cxn ang="0">
                      <a:pos x="252" y="150"/>
                    </a:cxn>
                    <a:cxn ang="0">
                      <a:pos x="255" y="120"/>
                    </a:cxn>
                    <a:cxn ang="0">
                      <a:pos x="255" y="59"/>
                    </a:cxn>
                    <a:cxn ang="0">
                      <a:pos x="252" y="30"/>
                    </a:cxn>
                    <a:cxn ang="0">
                      <a:pos x="55" y="143"/>
                    </a:cxn>
                    <a:cxn ang="0">
                      <a:pos x="18" y="45"/>
                    </a:cxn>
                    <a:cxn ang="0">
                      <a:pos x="74" y="45"/>
                    </a:cxn>
                    <a:cxn ang="0">
                      <a:pos x="105" y="133"/>
                    </a:cxn>
                    <a:cxn ang="0">
                      <a:pos x="90" y="144"/>
                    </a:cxn>
                    <a:cxn ang="0">
                      <a:pos x="81" y="143"/>
                    </a:cxn>
                    <a:cxn ang="0">
                      <a:pos x="76" y="126"/>
                    </a:cxn>
                    <a:cxn ang="0">
                      <a:pos x="90" y="120"/>
                    </a:cxn>
                    <a:cxn ang="0">
                      <a:pos x="90" y="126"/>
                    </a:cxn>
                    <a:cxn ang="0">
                      <a:pos x="94" y="130"/>
                    </a:cxn>
                    <a:cxn ang="0">
                      <a:pos x="105" y="57"/>
                    </a:cxn>
                    <a:cxn ang="0">
                      <a:pos x="179" y="117"/>
                    </a:cxn>
                    <a:cxn ang="0">
                      <a:pos x="177" y="135"/>
                    </a:cxn>
                    <a:cxn ang="0">
                      <a:pos x="170" y="144"/>
                    </a:cxn>
                    <a:cxn ang="0">
                      <a:pos x="161" y="144"/>
                    </a:cxn>
                    <a:cxn ang="0">
                      <a:pos x="150" y="143"/>
                    </a:cxn>
                    <a:cxn ang="0">
                      <a:pos x="150" y="28"/>
                    </a:cxn>
                    <a:cxn ang="0">
                      <a:pos x="157" y="59"/>
                    </a:cxn>
                    <a:cxn ang="0">
                      <a:pos x="165" y="56"/>
                    </a:cxn>
                    <a:cxn ang="0">
                      <a:pos x="176" y="61"/>
                    </a:cxn>
                    <a:cxn ang="0">
                      <a:pos x="179" y="83"/>
                    </a:cxn>
                    <a:cxn ang="0">
                      <a:pos x="207" y="104"/>
                    </a:cxn>
                    <a:cxn ang="0">
                      <a:pos x="207" y="124"/>
                    </a:cxn>
                    <a:cxn ang="0">
                      <a:pos x="215" y="130"/>
                    </a:cxn>
                    <a:cxn ang="0">
                      <a:pos x="222" y="124"/>
                    </a:cxn>
                    <a:cxn ang="0">
                      <a:pos x="237" y="113"/>
                    </a:cxn>
                    <a:cxn ang="0">
                      <a:pos x="237" y="126"/>
                    </a:cxn>
                    <a:cxn ang="0">
                      <a:pos x="233" y="135"/>
                    </a:cxn>
                    <a:cxn ang="0">
                      <a:pos x="226" y="143"/>
                    </a:cxn>
                    <a:cxn ang="0">
                      <a:pos x="215" y="144"/>
                    </a:cxn>
                    <a:cxn ang="0">
                      <a:pos x="200" y="139"/>
                    </a:cxn>
                    <a:cxn ang="0">
                      <a:pos x="192" y="128"/>
                    </a:cxn>
                    <a:cxn ang="0">
                      <a:pos x="190" y="85"/>
                    </a:cxn>
                    <a:cxn ang="0">
                      <a:pos x="196" y="65"/>
                    </a:cxn>
                    <a:cxn ang="0">
                      <a:pos x="209" y="57"/>
                    </a:cxn>
                    <a:cxn ang="0">
                      <a:pos x="220" y="57"/>
                    </a:cxn>
                    <a:cxn ang="0">
                      <a:pos x="233" y="65"/>
                    </a:cxn>
                    <a:cxn ang="0">
                      <a:pos x="237" y="85"/>
                    </a:cxn>
                  </a:cxnLst>
                  <a:rect l="0" t="0" r="r" b="b"/>
                  <a:pathLst>
                    <a:path w="257" h="180">
                      <a:moveTo>
                        <a:pt x="252" y="30"/>
                      </a:moveTo>
                      <a:lnTo>
                        <a:pt x="252" y="30"/>
                      </a:lnTo>
                      <a:lnTo>
                        <a:pt x="248" y="20"/>
                      </a:lnTo>
                      <a:lnTo>
                        <a:pt x="242" y="13"/>
                      </a:lnTo>
                      <a:lnTo>
                        <a:pt x="235" y="7"/>
                      </a:lnTo>
                      <a:lnTo>
                        <a:pt x="224" y="4"/>
                      </a:lnTo>
                      <a:lnTo>
                        <a:pt x="224" y="4"/>
                      </a:lnTo>
                      <a:lnTo>
                        <a:pt x="200" y="2"/>
                      </a:lnTo>
                      <a:lnTo>
                        <a:pt x="176" y="0"/>
                      </a:lnTo>
                      <a:lnTo>
                        <a:pt x="127" y="0"/>
                      </a:lnTo>
                      <a:lnTo>
                        <a:pt x="127" y="0"/>
                      </a:lnTo>
                      <a:lnTo>
                        <a:pt x="79" y="0"/>
                      </a:lnTo>
                      <a:lnTo>
                        <a:pt x="55" y="2"/>
                      </a:lnTo>
                      <a:lnTo>
                        <a:pt x="31" y="4"/>
                      </a:lnTo>
                      <a:lnTo>
                        <a:pt x="31" y="4"/>
                      </a:lnTo>
                      <a:lnTo>
                        <a:pt x="22" y="7"/>
                      </a:lnTo>
                      <a:lnTo>
                        <a:pt x="15" y="13"/>
                      </a:lnTo>
                      <a:lnTo>
                        <a:pt x="9" y="20"/>
                      </a:lnTo>
                      <a:lnTo>
                        <a:pt x="3" y="30"/>
                      </a:lnTo>
                      <a:lnTo>
                        <a:pt x="3" y="30"/>
                      </a:lnTo>
                      <a:lnTo>
                        <a:pt x="2" y="45"/>
                      </a:lnTo>
                      <a:lnTo>
                        <a:pt x="0" y="59"/>
                      </a:lnTo>
                      <a:lnTo>
                        <a:pt x="0" y="91"/>
                      </a:lnTo>
                      <a:lnTo>
                        <a:pt x="0" y="91"/>
                      </a:lnTo>
                      <a:lnTo>
                        <a:pt x="0" y="120"/>
                      </a:lnTo>
                      <a:lnTo>
                        <a:pt x="2" y="135"/>
                      </a:lnTo>
                      <a:lnTo>
                        <a:pt x="3" y="150"/>
                      </a:lnTo>
                      <a:lnTo>
                        <a:pt x="3" y="150"/>
                      </a:lnTo>
                      <a:lnTo>
                        <a:pt x="7" y="161"/>
                      </a:lnTo>
                      <a:lnTo>
                        <a:pt x="15" y="169"/>
                      </a:lnTo>
                      <a:lnTo>
                        <a:pt x="22" y="174"/>
                      </a:lnTo>
                      <a:lnTo>
                        <a:pt x="31" y="176"/>
                      </a:lnTo>
                      <a:lnTo>
                        <a:pt x="31" y="176"/>
                      </a:lnTo>
                      <a:lnTo>
                        <a:pt x="55" y="178"/>
                      </a:lnTo>
                      <a:lnTo>
                        <a:pt x="79" y="180"/>
                      </a:lnTo>
                      <a:lnTo>
                        <a:pt x="127" y="180"/>
                      </a:lnTo>
                      <a:lnTo>
                        <a:pt x="127" y="180"/>
                      </a:lnTo>
                      <a:lnTo>
                        <a:pt x="176" y="180"/>
                      </a:lnTo>
                      <a:lnTo>
                        <a:pt x="200" y="178"/>
                      </a:lnTo>
                      <a:lnTo>
                        <a:pt x="224" y="176"/>
                      </a:lnTo>
                      <a:lnTo>
                        <a:pt x="224" y="176"/>
                      </a:lnTo>
                      <a:lnTo>
                        <a:pt x="235" y="174"/>
                      </a:lnTo>
                      <a:lnTo>
                        <a:pt x="242" y="169"/>
                      </a:lnTo>
                      <a:lnTo>
                        <a:pt x="248" y="161"/>
                      </a:lnTo>
                      <a:lnTo>
                        <a:pt x="252" y="150"/>
                      </a:lnTo>
                      <a:lnTo>
                        <a:pt x="252" y="150"/>
                      </a:lnTo>
                      <a:lnTo>
                        <a:pt x="255" y="135"/>
                      </a:lnTo>
                      <a:lnTo>
                        <a:pt x="255" y="120"/>
                      </a:lnTo>
                      <a:lnTo>
                        <a:pt x="257" y="91"/>
                      </a:lnTo>
                      <a:lnTo>
                        <a:pt x="257" y="91"/>
                      </a:lnTo>
                      <a:lnTo>
                        <a:pt x="255" y="59"/>
                      </a:lnTo>
                      <a:lnTo>
                        <a:pt x="255" y="45"/>
                      </a:lnTo>
                      <a:lnTo>
                        <a:pt x="252" y="30"/>
                      </a:lnTo>
                      <a:lnTo>
                        <a:pt x="252" y="30"/>
                      </a:lnTo>
                      <a:close/>
                      <a:moveTo>
                        <a:pt x="74" y="45"/>
                      </a:moveTo>
                      <a:lnTo>
                        <a:pt x="55" y="45"/>
                      </a:lnTo>
                      <a:lnTo>
                        <a:pt x="55" y="143"/>
                      </a:lnTo>
                      <a:lnTo>
                        <a:pt x="37" y="143"/>
                      </a:lnTo>
                      <a:lnTo>
                        <a:pt x="37" y="45"/>
                      </a:lnTo>
                      <a:lnTo>
                        <a:pt x="18" y="45"/>
                      </a:lnTo>
                      <a:lnTo>
                        <a:pt x="18" y="28"/>
                      </a:lnTo>
                      <a:lnTo>
                        <a:pt x="74" y="28"/>
                      </a:lnTo>
                      <a:lnTo>
                        <a:pt x="74" y="45"/>
                      </a:lnTo>
                      <a:close/>
                      <a:moveTo>
                        <a:pt x="120" y="143"/>
                      </a:moveTo>
                      <a:lnTo>
                        <a:pt x="105" y="143"/>
                      </a:lnTo>
                      <a:lnTo>
                        <a:pt x="105" y="133"/>
                      </a:lnTo>
                      <a:lnTo>
                        <a:pt x="105" y="133"/>
                      </a:lnTo>
                      <a:lnTo>
                        <a:pt x="96" y="143"/>
                      </a:lnTo>
                      <a:lnTo>
                        <a:pt x="90" y="144"/>
                      </a:lnTo>
                      <a:lnTo>
                        <a:pt x="87" y="144"/>
                      </a:lnTo>
                      <a:lnTo>
                        <a:pt x="87" y="144"/>
                      </a:lnTo>
                      <a:lnTo>
                        <a:pt x="81" y="143"/>
                      </a:lnTo>
                      <a:lnTo>
                        <a:pt x="78" y="137"/>
                      </a:lnTo>
                      <a:lnTo>
                        <a:pt x="78" y="137"/>
                      </a:lnTo>
                      <a:lnTo>
                        <a:pt x="76" y="126"/>
                      </a:lnTo>
                      <a:lnTo>
                        <a:pt x="76" y="57"/>
                      </a:lnTo>
                      <a:lnTo>
                        <a:pt x="90" y="57"/>
                      </a:lnTo>
                      <a:lnTo>
                        <a:pt x="90" y="120"/>
                      </a:lnTo>
                      <a:lnTo>
                        <a:pt x="90" y="120"/>
                      </a:lnTo>
                      <a:lnTo>
                        <a:pt x="90" y="126"/>
                      </a:lnTo>
                      <a:lnTo>
                        <a:pt x="90" y="126"/>
                      </a:lnTo>
                      <a:lnTo>
                        <a:pt x="92" y="130"/>
                      </a:lnTo>
                      <a:lnTo>
                        <a:pt x="94" y="130"/>
                      </a:lnTo>
                      <a:lnTo>
                        <a:pt x="94" y="130"/>
                      </a:lnTo>
                      <a:lnTo>
                        <a:pt x="100" y="128"/>
                      </a:lnTo>
                      <a:lnTo>
                        <a:pt x="105" y="122"/>
                      </a:lnTo>
                      <a:lnTo>
                        <a:pt x="105" y="57"/>
                      </a:lnTo>
                      <a:lnTo>
                        <a:pt x="120" y="57"/>
                      </a:lnTo>
                      <a:lnTo>
                        <a:pt x="120" y="143"/>
                      </a:lnTo>
                      <a:close/>
                      <a:moveTo>
                        <a:pt x="179" y="117"/>
                      </a:moveTo>
                      <a:lnTo>
                        <a:pt x="179" y="117"/>
                      </a:lnTo>
                      <a:lnTo>
                        <a:pt x="177" y="135"/>
                      </a:lnTo>
                      <a:lnTo>
                        <a:pt x="177" y="135"/>
                      </a:lnTo>
                      <a:lnTo>
                        <a:pt x="176" y="139"/>
                      </a:lnTo>
                      <a:lnTo>
                        <a:pt x="172" y="143"/>
                      </a:lnTo>
                      <a:lnTo>
                        <a:pt x="170" y="144"/>
                      </a:lnTo>
                      <a:lnTo>
                        <a:pt x="165" y="144"/>
                      </a:lnTo>
                      <a:lnTo>
                        <a:pt x="165" y="144"/>
                      </a:lnTo>
                      <a:lnTo>
                        <a:pt x="161" y="144"/>
                      </a:lnTo>
                      <a:lnTo>
                        <a:pt x="157" y="143"/>
                      </a:lnTo>
                      <a:lnTo>
                        <a:pt x="150" y="135"/>
                      </a:lnTo>
                      <a:lnTo>
                        <a:pt x="150" y="143"/>
                      </a:lnTo>
                      <a:lnTo>
                        <a:pt x="133" y="143"/>
                      </a:lnTo>
                      <a:lnTo>
                        <a:pt x="133" y="28"/>
                      </a:lnTo>
                      <a:lnTo>
                        <a:pt x="150" y="28"/>
                      </a:lnTo>
                      <a:lnTo>
                        <a:pt x="150" y="65"/>
                      </a:lnTo>
                      <a:lnTo>
                        <a:pt x="150" y="65"/>
                      </a:lnTo>
                      <a:lnTo>
                        <a:pt x="157" y="59"/>
                      </a:lnTo>
                      <a:lnTo>
                        <a:pt x="161" y="57"/>
                      </a:lnTo>
                      <a:lnTo>
                        <a:pt x="165" y="56"/>
                      </a:lnTo>
                      <a:lnTo>
                        <a:pt x="165" y="56"/>
                      </a:lnTo>
                      <a:lnTo>
                        <a:pt x="170" y="57"/>
                      </a:lnTo>
                      <a:lnTo>
                        <a:pt x="172" y="59"/>
                      </a:lnTo>
                      <a:lnTo>
                        <a:pt x="176" y="61"/>
                      </a:lnTo>
                      <a:lnTo>
                        <a:pt x="177" y="67"/>
                      </a:lnTo>
                      <a:lnTo>
                        <a:pt x="177" y="67"/>
                      </a:lnTo>
                      <a:lnTo>
                        <a:pt x="179" y="83"/>
                      </a:lnTo>
                      <a:lnTo>
                        <a:pt x="179" y="117"/>
                      </a:lnTo>
                      <a:close/>
                      <a:moveTo>
                        <a:pt x="237" y="104"/>
                      </a:moveTo>
                      <a:lnTo>
                        <a:pt x="207" y="104"/>
                      </a:lnTo>
                      <a:lnTo>
                        <a:pt x="207" y="119"/>
                      </a:lnTo>
                      <a:lnTo>
                        <a:pt x="207" y="119"/>
                      </a:lnTo>
                      <a:lnTo>
                        <a:pt x="207" y="124"/>
                      </a:lnTo>
                      <a:lnTo>
                        <a:pt x="209" y="128"/>
                      </a:lnTo>
                      <a:lnTo>
                        <a:pt x="211" y="130"/>
                      </a:lnTo>
                      <a:lnTo>
                        <a:pt x="215" y="130"/>
                      </a:lnTo>
                      <a:lnTo>
                        <a:pt x="215" y="130"/>
                      </a:lnTo>
                      <a:lnTo>
                        <a:pt x="218" y="128"/>
                      </a:lnTo>
                      <a:lnTo>
                        <a:pt x="222" y="124"/>
                      </a:lnTo>
                      <a:lnTo>
                        <a:pt x="222" y="124"/>
                      </a:lnTo>
                      <a:lnTo>
                        <a:pt x="222" y="113"/>
                      </a:lnTo>
                      <a:lnTo>
                        <a:pt x="237" y="113"/>
                      </a:lnTo>
                      <a:lnTo>
                        <a:pt x="237" y="115"/>
                      </a:lnTo>
                      <a:lnTo>
                        <a:pt x="237" y="115"/>
                      </a:lnTo>
                      <a:lnTo>
                        <a:pt x="237" y="126"/>
                      </a:lnTo>
                      <a:lnTo>
                        <a:pt x="237" y="126"/>
                      </a:lnTo>
                      <a:lnTo>
                        <a:pt x="237" y="132"/>
                      </a:lnTo>
                      <a:lnTo>
                        <a:pt x="233" y="135"/>
                      </a:lnTo>
                      <a:lnTo>
                        <a:pt x="233" y="135"/>
                      </a:lnTo>
                      <a:lnTo>
                        <a:pt x="229" y="139"/>
                      </a:lnTo>
                      <a:lnTo>
                        <a:pt x="226" y="143"/>
                      </a:lnTo>
                      <a:lnTo>
                        <a:pt x="220" y="144"/>
                      </a:lnTo>
                      <a:lnTo>
                        <a:pt x="215" y="144"/>
                      </a:lnTo>
                      <a:lnTo>
                        <a:pt x="215" y="144"/>
                      </a:lnTo>
                      <a:lnTo>
                        <a:pt x="209" y="144"/>
                      </a:lnTo>
                      <a:lnTo>
                        <a:pt x="203" y="143"/>
                      </a:lnTo>
                      <a:lnTo>
                        <a:pt x="200" y="139"/>
                      </a:lnTo>
                      <a:lnTo>
                        <a:pt x="196" y="135"/>
                      </a:lnTo>
                      <a:lnTo>
                        <a:pt x="196" y="135"/>
                      </a:lnTo>
                      <a:lnTo>
                        <a:pt x="192" y="128"/>
                      </a:lnTo>
                      <a:lnTo>
                        <a:pt x="190" y="115"/>
                      </a:lnTo>
                      <a:lnTo>
                        <a:pt x="190" y="85"/>
                      </a:lnTo>
                      <a:lnTo>
                        <a:pt x="190" y="85"/>
                      </a:lnTo>
                      <a:lnTo>
                        <a:pt x="192" y="74"/>
                      </a:lnTo>
                      <a:lnTo>
                        <a:pt x="196" y="65"/>
                      </a:lnTo>
                      <a:lnTo>
                        <a:pt x="196" y="65"/>
                      </a:lnTo>
                      <a:lnTo>
                        <a:pt x="200" y="61"/>
                      </a:lnTo>
                      <a:lnTo>
                        <a:pt x="203" y="59"/>
                      </a:lnTo>
                      <a:lnTo>
                        <a:pt x="209" y="57"/>
                      </a:lnTo>
                      <a:lnTo>
                        <a:pt x="215" y="56"/>
                      </a:lnTo>
                      <a:lnTo>
                        <a:pt x="215" y="56"/>
                      </a:lnTo>
                      <a:lnTo>
                        <a:pt x="220" y="57"/>
                      </a:lnTo>
                      <a:lnTo>
                        <a:pt x="226" y="59"/>
                      </a:lnTo>
                      <a:lnTo>
                        <a:pt x="229" y="61"/>
                      </a:lnTo>
                      <a:lnTo>
                        <a:pt x="233" y="65"/>
                      </a:lnTo>
                      <a:lnTo>
                        <a:pt x="233" y="65"/>
                      </a:lnTo>
                      <a:lnTo>
                        <a:pt x="237" y="74"/>
                      </a:lnTo>
                      <a:lnTo>
                        <a:pt x="237" y="85"/>
                      </a:lnTo>
                      <a:lnTo>
                        <a:pt x="237" y="10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lIns="121920" tIns="60960" rIns="121920" bIns="60960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</a:endParaRPr>
                </a:p>
              </p:txBody>
            </p:sp>
            <p:sp>
              <p:nvSpPr>
                <p:cNvPr id="42" name="Freeform 47"/>
                <p:cNvSpPr>
                  <a:spLocks/>
                </p:cNvSpPr>
                <p:nvPr/>
              </p:nvSpPr>
              <p:spPr bwMode="auto">
                <a:xfrm>
                  <a:off x="7282386" y="2431667"/>
                  <a:ext cx="15048" cy="21496"/>
                </a:xfrm>
                <a:custGeom>
                  <a:avLst/>
                  <a:gdLst/>
                  <a:ahLst/>
                  <a:cxnLst>
                    <a:cxn ang="0">
                      <a:pos x="8" y="0"/>
                    </a:cxn>
                    <a:cxn ang="0">
                      <a:pos x="8" y="0"/>
                    </a:cxn>
                    <a:cxn ang="0">
                      <a:pos x="4" y="0"/>
                    </a:cxn>
                    <a:cxn ang="0">
                      <a:pos x="2" y="4"/>
                    </a:cxn>
                    <a:cxn ang="0">
                      <a:pos x="0" y="8"/>
                    </a:cxn>
                    <a:cxn ang="0">
                      <a:pos x="0" y="12"/>
                    </a:cxn>
                    <a:cxn ang="0">
                      <a:pos x="0" y="21"/>
                    </a:cxn>
                    <a:cxn ang="0">
                      <a:pos x="15" y="21"/>
                    </a:cxn>
                    <a:cxn ang="0">
                      <a:pos x="15" y="12"/>
                    </a:cxn>
                    <a:cxn ang="0">
                      <a:pos x="15" y="12"/>
                    </a:cxn>
                    <a:cxn ang="0">
                      <a:pos x="15" y="8"/>
                    </a:cxn>
                    <a:cxn ang="0">
                      <a:pos x="13" y="4"/>
                    </a:cxn>
                    <a:cxn ang="0">
                      <a:pos x="11" y="0"/>
                    </a:cxn>
                    <a:cxn ang="0">
                      <a:pos x="8" y="0"/>
                    </a:cxn>
                    <a:cxn ang="0">
                      <a:pos x="8" y="0"/>
                    </a:cxn>
                  </a:cxnLst>
                  <a:rect l="0" t="0" r="r" b="b"/>
                  <a:pathLst>
                    <a:path w="15" h="21">
                      <a:moveTo>
                        <a:pt x="8" y="0"/>
                      </a:move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4"/>
                      </a:lnTo>
                      <a:lnTo>
                        <a:pt x="0" y="8"/>
                      </a:lnTo>
                      <a:lnTo>
                        <a:pt x="0" y="12"/>
                      </a:lnTo>
                      <a:lnTo>
                        <a:pt x="0" y="21"/>
                      </a:lnTo>
                      <a:lnTo>
                        <a:pt x="15" y="21"/>
                      </a:lnTo>
                      <a:lnTo>
                        <a:pt x="15" y="12"/>
                      </a:lnTo>
                      <a:lnTo>
                        <a:pt x="15" y="12"/>
                      </a:lnTo>
                      <a:lnTo>
                        <a:pt x="15" y="8"/>
                      </a:lnTo>
                      <a:lnTo>
                        <a:pt x="13" y="4"/>
                      </a:lnTo>
                      <a:lnTo>
                        <a:pt x="11" y="0"/>
                      </a:lnTo>
                      <a:lnTo>
                        <a:pt x="8" y="0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lIns="121920" tIns="60960" rIns="121920" bIns="60960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</a:endParaRPr>
                </a:p>
              </p:txBody>
            </p:sp>
            <p:sp>
              <p:nvSpPr>
                <p:cNvPr id="43" name="Freeform 48"/>
                <p:cNvSpPr>
                  <a:spLocks/>
                </p:cNvSpPr>
                <p:nvPr/>
              </p:nvSpPr>
              <p:spPr bwMode="auto">
                <a:xfrm>
                  <a:off x="7220047" y="2431667"/>
                  <a:ext cx="12897" cy="62338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7" y="0"/>
                    </a:cxn>
                    <a:cxn ang="0">
                      <a:pos x="3" y="0"/>
                    </a:cxn>
                    <a:cxn ang="0">
                      <a:pos x="0" y="4"/>
                    </a:cxn>
                    <a:cxn ang="0">
                      <a:pos x="0" y="56"/>
                    </a:cxn>
                    <a:cxn ang="0">
                      <a:pos x="0" y="56"/>
                    </a:cxn>
                    <a:cxn ang="0">
                      <a:pos x="3" y="60"/>
                    </a:cxn>
                    <a:cxn ang="0">
                      <a:pos x="7" y="60"/>
                    </a:cxn>
                    <a:cxn ang="0">
                      <a:pos x="7" y="60"/>
                    </a:cxn>
                    <a:cxn ang="0">
                      <a:pos x="9" y="60"/>
                    </a:cxn>
                    <a:cxn ang="0">
                      <a:pos x="11" y="58"/>
                    </a:cxn>
                    <a:cxn ang="0">
                      <a:pos x="13" y="54"/>
                    </a:cxn>
                    <a:cxn ang="0">
                      <a:pos x="13" y="49"/>
                    </a:cxn>
                    <a:cxn ang="0">
                      <a:pos x="13" y="12"/>
                    </a:cxn>
                    <a:cxn ang="0">
                      <a:pos x="13" y="12"/>
                    </a:cxn>
                    <a:cxn ang="0">
                      <a:pos x="11" y="4"/>
                    </a:cxn>
                    <a:cxn ang="0">
                      <a:pos x="9" y="0"/>
                    </a:cxn>
                    <a:cxn ang="0">
                      <a:pos x="7" y="0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13" h="60">
                      <a:moveTo>
                        <a:pt x="7" y="0"/>
                      </a:moveTo>
                      <a:lnTo>
                        <a:pt x="7" y="0"/>
                      </a:lnTo>
                      <a:lnTo>
                        <a:pt x="3" y="0"/>
                      </a:lnTo>
                      <a:lnTo>
                        <a:pt x="0" y="4"/>
                      </a:lnTo>
                      <a:lnTo>
                        <a:pt x="0" y="56"/>
                      </a:lnTo>
                      <a:lnTo>
                        <a:pt x="0" y="56"/>
                      </a:lnTo>
                      <a:lnTo>
                        <a:pt x="3" y="60"/>
                      </a:lnTo>
                      <a:lnTo>
                        <a:pt x="7" y="60"/>
                      </a:lnTo>
                      <a:lnTo>
                        <a:pt x="7" y="60"/>
                      </a:lnTo>
                      <a:lnTo>
                        <a:pt x="9" y="60"/>
                      </a:lnTo>
                      <a:lnTo>
                        <a:pt x="11" y="58"/>
                      </a:lnTo>
                      <a:lnTo>
                        <a:pt x="13" y="54"/>
                      </a:lnTo>
                      <a:lnTo>
                        <a:pt x="13" y="49"/>
                      </a:lnTo>
                      <a:lnTo>
                        <a:pt x="13" y="12"/>
                      </a:lnTo>
                      <a:lnTo>
                        <a:pt x="13" y="12"/>
                      </a:lnTo>
                      <a:lnTo>
                        <a:pt x="11" y="4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lIns="121920" tIns="60960" rIns="121920" bIns="60960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</a:endParaRPr>
                </a:p>
              </p:txBody>
            </p:sp>
            <p:sp>
              <p:nvSpPr>
                <p:cNvPr id="44" name="Freeform 49"/>
                <p:cNvSpPr>
                  <a:spLocks/>
                </p:cNvSpPr>
                <p:nvPr/>
              </p:nvSpPr>
              <p:spPr bwMode="auto">
                <a:xfrm>
                  <a:off x="7224346" y="2253252"/>
                  <a:ext cx="49441" cy="94581"/>
                </a:xfrm>
                <a:custGeom>
                  <a:avLst/>
                  <a:gdLst/>
                  <a:ahLst/>
                  <a:cxnLst>
                    <a:cxn ang="0">
                      <a:pos x="12" y="87"/>
                    </a:cxn>
                    <a:cxn ang="0">
                      <a:pos x="12" y="87"/>
                    </a:cxn>
                    <a:cxn ang="0">
                      <a:pos x="17" y="87"/>
                    </a:cxn>
                    <a:cxn ang="0">
                      <a:pos x="21" y="85"/>
                    </a:cxn>
                    <a:cxn ang="0">
                      <a:pos x="30" y="76"/>
                    </a:cxn>
                    <a:cxn ang="0">
                      <a:pos x="30" y="85"/>
                    </a:cxn>
                    <a:cxn ang="0">
                      <a:pos x="47" y="85"/>
                    </a:cxn>
                    <a:cxn ang="0">
                      <a:pos x="47" y="0"/>
                    </a:cxn>
                    <a:cxn ang="0">
                      <a:pos x="30" y="0"/>
                    </a:cxn>
                    <a:cxn ang="0">
                      <a:pos x="30" y="64"/>
                    </a:cxn>
                    <a:cxn ang="0">
                      <a:pos x="30" y="64"/>
                    </a:cxn>
                    <a:cxn ang="0">
                      <a:pos x="24" y="70"/>
                    </a:cxn>
                    <a:cxn ang="0">
                      <a:pos x="21" y="72"/>
                    </a:cxn>
                    <a:cxn ang="0">
                      <a:pos x="21" y="72"/>
                    </a:cxn>
                    <a:cxn ang="0">
                      <a:pos x="17" y="72"/>
                    </a:cxn>
                    <a:cxn ang="0">
                      <a:pos x="17" y="68"/>
                    </a:cxn>
                    <a:cxn ang="0">
                      <a:pos x="17" y="68"/>
                    </a:cxn>
                    <a:cxn ang="0">
                      <a:pos x="17" y="63"/>
                    </a:cxn>
                    <a:cxn ang="0">
                      <a:pos x="17" y="0"/>
                    </a:cxn>
                    <a:cxn ang="0">
                      <a:pos x="0" y="0"/>
                    </a:cxn>
                    <a:cxn ang="0">
                      <a:pos x="0" y="68"/>
                    </a:cxn>
                    <a:cxn ang="0">
                      <a:pos x="0" y="68"/>
                    </a:cxn>
                    <a:cxn ang="0">
                      <a:pos x="2" y="79"/>
                    </a:cxn>
                    <a:cxn ang="0">
                      <a:pos x="2" y="79"/>
                    </a:cxn>
                    <a:cxn ang="0">
                      <a:pos x="6" y="85"/>
                    </a:cxn>
                    <a:cxn ang="0">
                      <a:pos x="12" y="87"/>
                    </a:cxn>
                    <a:cxn ang="0">
                      <a:pos x="12" y="87"/>
                    </a:cxn>
                  </a:cxnLst>
                  <a:rect l="0" t="0" r="r" b="b"/>
                  <a:pathLst>
                    <a:path w="47" h="87">
                      <a:moveTo>
                        <a:pt x="12" y="87"/>
                      </a:moveTo>
                      <a:lnTo>
                        <a:pt x="12" y="87"/>
                      </a:lnTo>
                      <a:lnTo>
                        <a:pt x="17" y="87"/>
                      </a:lnTo>
                      <a:lnTo>
                        <a:pt x="21" y="85"/>
                      </a:lnTo>
                      <a:lnTo>
                        <a:pt x="30" y="76"/>
                      </a:lnTo>
                      <a:lnTo>
                        <a:pt x="30" y="85"/>
                      </a:lnTo>
                      <a:lnTo>
                        <a:pt x="47" y="85"/>
                      </a:lnTo>
                      <a:lnTo>
                        <a:pt x="47" y="0"/>
                      </a:lnTo>
                      <a:lnTo>
                        <a:pt x="30" y="0"/>
                      </a:lnTo>
                      <a:lnTo>
                        <a:pt x="30" y="64"/>
                      </a:lnTo>
                      <a:lnTo>
                        <a:pt x="30" y="64"/>
                      </a:lnTo>
                      <a:lnTo>
                        <a:pt x="24" y="70"/>
                      </a:lnTo>
                      <a:lnTo>
                        <a:pt x="21" y="72"/>
                      </a:lnTo>
                      <a:lnTo>
                        <a:pt x="21" y="72"/>
                      </a:lnTo>
                      <a:lnTo>
                        <a:pt x="17" y="72"/>
                      </a:lnTo>
                      <a:lnTo>
                        <a:pt x="17" y="68"/>
                      </a:lnTo>
                      <a:lnTo>
                        <a:pt x="17" y="68"/>
                      </a:lnTo>
                      <a:lnTo>
                        <a:pt x="17" y="63"/>
                      </a:lnTo>
                      <a:lnTo>
                        <a:pt x="17" y="0"/>
                      </a:lnTo>
                      <a:lnTo>
                        <a:pt x="0" y="0"/>
                      </a:lnTo>
                      <a:lnTo>
                        <a:pt x="0" y="68"/>
                      </a:lnTo>
                      <a:lnTo>
                        <a:pt x="0" y="68"/>
                      </a:lnTo>
                      <a:lnTo>
                        <a:pt x="2" y="79"/>
                      </a:lnTo>
                      <a:lnTo>
                        <a:pt x="2" y="79"/>
                      </a:lnTo>
                      <a:lnTo>
                        <a:pt x="6" y="85"/>
                      </a:lnTo>
                      <a:lnTo>
                        <a:pt x="12" y="87"/>
                      </a:lnTo>
                      <a:lnTo>
                        <a:pt x="12" y="87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lIns="121920" tIns="60960" rIns="121920" bIns="60960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</a:endParaRPr>
                </a:p>
              </p:txBody>
            </p:sp>
            <p:sp>
              <p:nvSpPr>
                <p:cNvPr id="45" name="Freeform 50"/>
                <p:cNvSpPr>
                  <a:spLocks/>
                </p:cNvSpPr>
                <p:nvPr/>
              </p:nvSpPr>
              <p:spPr bwMode="auto">
                <a:xfrm>
                  <a:off x="7095372" y="2223158"/>
                  <a:ext cx="64487" cy="122527"/>
                </a:xfrm>
                <a:custGeom>
                  <a:avLst/>
                  <a:gdLst/>
                  <a:ahLst/>
                  <a:cxnLst>
                    <a:cxn ang="0">
                      <a:pos x="20" y="69"/>
                    </a:cxn>
                    <a:cxn ang="0">
                      <a:pos x="20" y="115"/>
                    </a:cxn>
                    <a:cxn ang="0">
                      <a:pos x="39" y="115"/>
                    </a:cxn>
                    <a:cxn ang="0">
                      <a:pos x="39" y="69"/>
                    </a:cxn>
                    <a:cxn ang="0">
                      <a:pos x="59" y="0"/>
                    </a:cxn>
                    <a:cxn ang="0">
                      <a:pos x="43" y="0"/>
                    </a:cxn>
                    <a:cxn ang="0">
                      <a:pos x="30" y="44"/>
                    </a:cxn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11" y="32"/>
                    </a:cxn>
                    <a:cxn ang="0">
                      <a:pos x="11" y="32"/>
                    </a:cxn>
                    <a:cxn ang="0">
                      <a:pos x="17" y="54"/>
                    </a:cxn>
                    <a:cxn ang="0">
                      <a:pos x="20" y="69"/>
                    </a:cxn>
                    <a:cxn ang="0">
                      <a:pos x="20" y="69"/>
                    </a:cxn>
                  </a:cxnLst>
                  <a:rect l="0" t="0" r="r" b="b"/>
                  <a:pathLst>
                    <a:path w="59" h="115">
                      <a:moveTo>
                        <a:pt x="20" y="69"/>
                      </a:moveTo>
                      <a:lnTo>
                        <a:pt x="20" y="115"/>
                      </a:lnTo>
                      <a:lnTo>
                        <a:pt x="39" y="115"/>
                      </a:lnTo>
                      <a:lnTo>
                        <a:pt x="39" y="69"/>
                      </a:lnTo>
                      <a:lnTo>
                        <a:pt x="59" y="0"/>
                      </a:lnTo>
                      <a:lnTo>
                        <a:pt x="43" y="0"/>
                      </a:lnTo>
                      <a:lnTo>
                        <a:pt x="30" y="44"/>
                      </a:lnTo>
                      <a:lnTo>
                        <a:pt x="1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1" y="32"/>
                      </a:lnTo>
                      <a:lnTo>
                        <a:pt x="11" y="32"/>
                      </a:lnTo>
                      <a:lnTo>
                        <a:pt x="17" y="54"/>
                      </a:lnTo>
                      <a:lnTo>
                        <a:pt x="20" y="69"/>
                      </a:lnTo>
                      <a:lnTo>
                        <a:pt x="20" y="6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lIns="121920" tIns="60960" rIns="121920" bIns="60960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</a:endParaRPr>
                </a:p>
              </p:txBody>
            </p:sp>
            <p:sp>
              <p:nvSpPr>
                <p:cNvPr id="46" name="Freeform 51"/>
                <p:cNvSpPr>
                  <a:spLocks noEditPoints="1"/>
                </p:cNvSpPr>
                <p:nvPr/>
              </p:nvSpPr>
              <p:spPr bwMode="auto">
                <a:xfrm>
                  <a:off x="7159859" y="2251102"/>
                  <a:ext cx="49441" cy="96732"/>
                </a:xfrm>
                <a:custGeom>
                  <a:avLst/>
                  <a:gdLst/>
                  <a:ahLst/>
                  <a:cxnLst>
                    <a:cxn ang="0">
                      <a:pos x="24" y="89"/>
                    </a:cxn>
                    <a:cxn ang="0">
                      <a:pos x="24" y="89"/>
                    </a:cxn>
                    <a:cxn ang="0">
                      <a:pos x="30" y="89"/>
                    </a:cxn>
                    <a:cxn ang="0">
                      <a:pos x="33" y="87"/>
                    </a:cxn>
                    <a:cxn ang="0">
                      <a:pos x="39" y="83"/>
                    </a:cxn>
                    <a:cxn ang="0">
                      <a:pos x="43" y="79"/>
                    </a:cxn>
                    <a:cxn ang="0">
                      <a:pos x="43" y="79"/>
                    </a:cxn>
                    <a:cxn ang="0">
                      <a:pos x="46" y="72"/>
                    </a:cxn>
                    <a:cxn ang="0">
                      <a:pos x="46" y="59"/>
                    </a:cxn>
                    <a:cxn ang="0">
                      <a:pos x="46" y="29"/>
                    </a:cxn>
                    <a:cxn ang="0">
                      <a:pos x="46" y="29"/>
                    </a:cxn>
                    <a:cxn ang="0">
                      <a:pos x="46" y="16"/>
                    </a:cxn>
                    <a:cxn ang="0">
                      <a:pos x="43" y="9"/>
                    </a:cxn>
                    <a:cxn ang="0">
                      <a:pos x="43" y="9"/>
                    </a:cxn>
                    <a:cxn ang="0">
                      <a:pos x="39" y="5"/>
                    </a:cxn>
                    <a:cxn ang="0">
                      <a:pos x="33" y="2"/>
                    </a:cxn>
                    <a:cxn ang="0">
                      <a:pos x="30" y="0"/>
                    </a:cxn>
                    <a:cxn ang="0">
                      <a:pos x="24" y="0"/>
                    </a:cxn>
                    <a:cxn ang="0">
                      <a:pos x="24" y="0"/>
                    </a:cxn>
                    <a:cxn ang="0">
                      <a:pos x="19" y="0"/>
                    </a:cxn>
                    <a:cxn ang="0">
                      <a:pos x="13" y="2"/>
                    </a:cxn>
                    <a:cxn ang="0">
                      <a:pos x="9" y="5"/>
                    </a:cxn>
                    <a:cxn ang="0">
                      <a:pos x="6" y="9"/>
                    </a:cxn>
                    <a:cxn ang="0">
                      <a:pos x="6" y="9"/>
                    </a:cxn>
                    <a:cxn ang="0">
                      <a:pos x="2" y="16"/>
                    </a:cxn>
                    <a:cxn ang="0">
                      <a:pos x="0" y="29"/>
                    </a:cxn>
                    <a:cxn ang="0">
                      <a:pos x="0" y="59"/>
                    </a:cxn>
                    <a:cxn ang="0">
                      <a:pos x="0" y="59"/>
                    </a:cxn>
                    <a:cxn ang="0">
                      <a:pos x="2" y="72"/>
                    </a:cxn>
                    <a:cxn ang="0">
                      <a:pos x="6" y="79"/>
                    </a:cxn>
                    <a:cxn ang="0">
                      <a:pos x="6" y="79"/>
                    </a:cxn>
                    <a:cxn ang="0">
                      <a:pos x="9" y="83"/>
                    </a:cxn>
                    <a:cxn ang="0">
                      <a:pos x="13" y="87"/>
                    </a:cxn>
                    <a:cxn ang="0">
                      <a:pos x="19" y="89"/>
                    </a:cxn>
                    <a:cxn ang="0">
                      <a:pos x="24" y="89"/>
                    </a:cxn>
                    <a:cxn ang="0">
                      <a:pos x="24" y="89"/>
                    </a:cxn>
                    <a:cxn ang="0">
                      <a:pos x="17" y="26"/>
                    </a:cxn>
                    <a:cxn ang="0">
                      <a:pos x="17" y="26"/>
                    </a:cxn>
                    <a:cxn ang="0">
                      <a:pos x="17" y="20"/>
                    </a:cxn>
                    <a:cxn ang="0">
                      <a:pos x="19" y="16"/>
                    </a:cxn>
                    <a:cxn ang="0">
                      <a:pos x="21" y="15"/>
                    </a:cxn>
                    <a:cxn ang="0">
                      <a:pos x="24" y="15"/>
                    </a:cxn>
                    <a:cxn ang="0">
                      <a:pos x="24" y="15"/>
                    </a:cxn>
                    <a:cxn ang="0">
                      <a:pos x="28" y="15"/>
                    </a:cxn>
                    <a:cxn ang="0">
                      <a:pos x="30" y="16"/>
                    </a:cxn>
                    <a:cxn ang="0">
                      <a:pos x="32" y="20"/>
                    </a:cxn>
                    <a:cxn ang="0">
                      <a:pos x="32" y="26"/>
                    </a:cxn>
                    <a:cxn ang="0">
                      <a:pos x="32" y="63"/>
                    </a:cxn>
                    <a:cxn ang="0">
                      <a:pos x="32" y="63"/>
                    </a:cxn>
                    <a:cxn ang="0">
                      <a:pos x="32" y="68"/>
                    </a:cxn>
                    <a:cxn ang="0">
                      <a:pos x="30" y="72"/>
                    </a:cxn>
                    <a:cxn ang="0">
                      <a:pos x="28" y="74"/>
                    </a:cxn>
                    <a:cxn ang="0">
                      <a:pos x="24" y="74"/>
                    </a:cxn>
                    <a:cxn ang="0">
                      <a:pos x="24" y="74"/>
                    </a:cxn>
                    <a:cxn ang="0">
                      <a:pos x="21" y="74"/>
                    </a:cxn>
                    <a:cxn ang="0">
                      <a:pos x="19" y="72"/>
                    </a:cxn>
                    <a:cxn ang="0">
                      <a:pos x="17" y="68"/>
                    </a:cxn>
                    <a:cxn ang="0">
                      <a:pos x="17" y="63"/>
                    </a:cxn>
                    <a:cxn ang="0">
                      <a:pos x="17" y="26"/>
                    </a:cxn>
                  </a:cxnLst>
                  <a:rect l="0" t="0" r="r" b="b"/>
                  <a:pathLst>
                    <a:path w="46" h="89">
                      <a:moveTo>
                        <a:pt x="24" y="89"/>
                      </a:moveTo>
                      <a:lnTo>
                        <a:pt x="24" y="89"/>
                      </a:lnTo>
                      <a:lnTo>
                        <a:pt x="30" y="89"/>
                      </a:lnTo>
                      <a:lnTo>
                        <a:pt x="33" y="87"/>
                      </a:lnTo>
                      <a:lnTo>
                        <a:pt x="39" y="83"/>
                      </a:lnTo>
                      <a:lnTo>
                        <a:pt x="43" y="79"/>
                      </a:lnTo>
                      <a:lnTo>
                        <a:pt x="43" y="79"/>
                      </a:lnTo>
                      <a:lnTo>
                        <a:pt x="46" y="72"/>
                      </a:lnTo>
                      <a:lnTo>
                        <a:pt x="46" y="59"/>
                      </a:lnTo>
                      <a:lnTo>
                        <a:pt x="46" y="29"/>
                      </a:lnTo>
                      <a:lnTo>
                        <a:pt x="46" y="29"/>
                      </a:lnTo>
                      <a:lnTo>
                        <a:pt x="46" y="16"/>
                      </a:lnTo>
                      <a:lnTo>
                        <a:pt x="43" y="9"/>
                      </a:lnTo>
                      <a:lnTo>
                        <a:pt x="43" y="9"/>
                      </a:lnTo>
                      <a:lnTo>
                        <a:pt x="39" y="5"/>
                      </a:lnTo>
                      <a:lnTo>
                        <a:pt x="33" y="2"/>
                      </a:lnTo>
                      <a:lnTo>
                        <a:pt x="30" y="0"/>
                      </a:lnTo>
                      <a:lnTo>
                        <a:pt x="24" y="0"/>
                      </a:lnTo>
                      <a:lnTo>
                        <a:pt x="24" y="0"/>
                      </a:lnTo>
                      <a:lnTo>
                        <a:pt x="19" y="0"/>
                      </a:lnTo>
                      <a:lnTo>
                        <a:pt x="13" y="2"/>
                      </a:lnTo>
                      <a:lnTo>
                        <a:pt x="9" y="5"/>
                      </a:lnTo>
                      <a:lnTo>
                        <a:pt x="6" y="9"/>
                      </a:lnTo>
                      <a:lnTo>
                        <a:pt x="6" y="9"/>
                      </a:lnTo>
                      <a:lnTo>
                        <a:pt x="2" y="16"/>
                      </a:lnTo>
                      <a:lnTo>
                        <a:pt x="0" y="29"/>
                      </a:lnTo>
                      <a:lnTo>
                        <a:pt x="0" y="59"/>
                      </a:lnTo>
                      <a:lnTo>
                        <a:pt x="0" y="59"/>
                      </a:lnTo>
                      <a:lnTo>
                        <a:pt x="2" y="72"/>
                      </a:lnTo>
                      <a:lnTo>
                        <a:pt x="6" y="79"/>
                      </a:lnTo>
                      <a:lnTo>
                        <a:pt x="6" y="79"/>
                      </a:lnTo>
                      <a:lnTo>
                        <a:pt x="9" y="83"/>
                      </a:lnTo>
                      <a:lnTo>
                        <a:pt x="13" y="87"/>
                      </a:lnTo>
                      <a:lnTo>
                        <a:pt x="19" y="89"/>
                      </a:lnTo>
                      <a:lnTo>
                        <a:pt x="24" y="89"/>
                      </a:lnTo>
                      <a:lnTo>
                        <a:pt x="24" y="89"/>
                      </a:lnTo>
                      <a:close/>
                      <a:moveTo>
                        <a:pt x="17" y="26"/>
                      </a:moveTo>
                      <a:lnTo>
                        <a:pt x="17" y="26"/>
                      </a:lnTo>
                      <a:lnTo>
                        <a:pt x="17" y="20"/>
                      </a:lnTo>
                      <a:lnTo>
                        <a:pt x="19" y="16"/>
                      </a:lnTo>
                      <a:lnTo>
                        <a:pt x="21" y="15"/>
                      </a:lnTo>
                      <a:lnTo>
                        <a:pt x="24" y="15"/>
                      </a:lnTo>
                      <a:lnTo>
                        <a:pt x="24" y="15"/>
                      </a:lnTo>
                      <a:lnTo>
                        <a:pt x="28" y="15"/>
                      </a:lnTo>
                      <a:lnTo>
                        <a:pt x="30" y="16"/>
                      </a:lnTo>
                      <a:lnTo>
                        <a:pt x="32" y="20"/>
                      </a:lnTo>
                      <a:lnTo>
                        <a:pt x="32" y="26"/>
                      </a:lnTo>
                      <a:lnTo>
                        <a:pt x="32" y="63"/>
                      </a:lnTo>
                      <a:lnTo>
                        <a:pt x="32" y="63"/>
                      </a:lnTo>
                      <a:lnTo>
                        <a:pt x="32" y="68"/>
                      </a:lnTo>
                      <a:lnTo>
                        <a:pt x="30" y="72"/>
                      </a:lnTo>
                      <a:lnTo>
                        <a:pt x="28" y="74"/>
                      </a:lnTo>
                      <a:lnTo>
                        <a:pt x="24" y="74"/>
                      </a:lnTo>
                      <a:lnTo>
                        <a:pt x="24" y="74"/>
                      </a:lnTo>
                      <a:lnTo>
                        <a:pt x="21" y="74"/>
                      </a:lnTo>
                      <a:lnTo>
                        <a:pt x="19" y="72"/>
                      </a:lnTo>
                      <a:lnTo>
                        <a:pt x="17" y="68"/>
                      </a:lnTo>
                      <a:lnTo>
                        <a:pt x="17" y="63"/>
                      </a:lnTo>
                      <a:lnTo>
                        <a:pt x="17" y="2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lIns="121920" tIns="60960" rIns="121920" bIns="60960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400">
                    <a:latin typeface="+mn-lt"/>
                  </a:endParaRPr>
                </a:p>
              </p:txBody>
            </p:sp>
          </p:grpSp>
        </p:grpSp>
        <p:grpSp>
          <p:nvGrpSpPr>
            <p:cNvPr id="36" name="Group 51"/>
            <p:cNvGrpSpPr>
              <a:grpSpLocks/>
            </p:cNvGrpSpPr>
            <p:nvPr/>
          </p:nvGrpSpPr>
          <p:grpSpPr bwMode="auto">
            <a:xfrm>
              <a:off x="3981657" y="2119483"/>
              <a:ext cx="520700" cy="520700"/>
              <a:chOff x="3981657" y="2119483"/>
              <a:chExt cx="520700" cy="520700"/>
            </a:xfrm>
          </p:grpSpPr>
          <p:sp>
            <p:nvSpPr>
              <p:cNvPr id="37" name="Oval 19"/>
              <p:cNvSpPr/>
              <p:nvPr/>
            </p:nvSpPr>
            <p:spPr>
              <a:xfrm>
                <a:off x="3981438" y="2119485"/>
                <a:ext cx="520573" cy="520677"/>
              </a:xfrm>
              <a:prstGeom prst="ellipse">
                <a:avLst/>
              </a:prstGeom>
              <a:solidFill>
                <a:srgbClr val="D0009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8" name="Freeform 56"/>
              <p:cNvSpPr>
                <a:spLocks noEditPoints="1"/>
              </p:cNvSpPr>
              <p:nvPr/>
            </p:nvSpPr>
            <p:spPr bwMode="auto">
              <a:xfrm>
                <a:off x="4076665" y="2214731"/>
                <a:ext cx="331707" cy="330185"/>
              </a:xfrm>
              <a:custGeom>
                <a:avLst/>
                <a:gdLst/>
                <a:ahLst/>
                <a:cxnLst>
                  <a:cxn ang="0">
                    <a:pos x="111" y="2"/>
                  </a:cxn>
                  <a:cxn ang="0">
                    <a:pos x="61" y="24"/>
                  </a:cxn>
                  <a:cxn ang="0">
                    <a:pos x="24" y="61"/>
                  </a:cxn>
                  <a:cxn ang="0">
                    <a:pos x="2" y="111"/>
                  </a:cxn>
                  <a:cxn ang="0">
                    <a:pos x="0" y="154"/>
                  </a:cxn>
                  <a:cxn ang="0">
                    <a:pos x="17" y="206"/>
                  </a:cxn>
                  <a:cxn ang="0">
                    <a:pos x="50" y="247"/>
                  </a:cxn>
                  <a:cxn ang="0">
                    <a:pos x="98" y="272"/>
                  </a:cxn>
                  <a:cxn ang="0">
                    <a:pos x="139" y="278"/>
                  </a:cxn>
                  <a:cxn ang="0">
                    <a:pos x="194" y="267"/>
                  </a:cxn>
                  <a:cxn ang="0">
                    <a:pos x="239" y="237"/>
                  </a:cxn>
                  <a:cxn ang="0">
                    <a:pos x="268" y="193"/>
                  </a:cxn>
                  <a:cxn ang="0">
                    <a:pos x="279" y="139"/>
                  </a:cxn>
                  <a:cxn ang="0">
                    <a:pos x="272" y="98"/>
                  </a:cxn>
                  <a:cxn ang="0">
                    <a:pos x="246" y="50"/>
                  </a:cxn>
                  <a:cxn ang="0">
                    <a:pos x="205" y="17"/>
                  </a:cxn>
                  <a:cxn ang="0">
                    <a:pos x="154" y="0"/>
                  </a:cxn>
                  <a:cxn ang="0">
                    <a:pos x="231" y="65"/>
                  </a:cxn>
                  <a:cxn ang="0">
                    <a:pos x="257" y="137"/>
                  </a:cxn>
                  <a:cxn ang="0">
                    <a:pos x="204" y="132"/>
                  </a:cxn>
                  <a:cxn ang="0">
                    <a:pos x="174" y="128"/>
                  </a:cxn>
                  <a:cxn ang="0">
                    <a:pos x="179" y="106"/>
                  </a:cxn>
                  <a:cxn ang="0">
                    <a:pos x="231" y="65"/>
                  </a:cxn>
                  <a:cxn ang="0">
                    <a:pos x="161" y="24"/>
                  </a:cxn>
                  <a:cxn ang="0">
                    <a:pos x="217" y="50"/>
                  </a:cxn>
                  <a:cxn ang="0">
                    <a:pos x="170" y="87"/>
                  </a:cxn>
                  <a:cxn ang="0">
                    <a:pos x="129" y="48"/>
                  </a:cxn>
                  <a:cxn ang="0">
                    <a:pos x="139" y="23"/>
                  </a:cxn>
                  <a:cxn ang="0">
                    <a:pos x="105" y="56"/>
                  </a:cxn>
                  <a:cxn ang="0">
                    <a:pos x="63" y="113"/>
                  </a:cxn>
                  <a:cxn ang="0">
                    <a:pos x="24" y="115"/>
                  </a:cxn>
                  <a:cxn ang="0">
                    <a:pos x="39" y="78"/>
                  </a:cxn>
                  <a:cxn ang="0">
                    <a:pos x="78" y="39"/>
                  </a:cxn>
                  <a:cxn ang="0">
                    <a:pos x="22" y="139"/>
                  </a:cxn>
                  <a:cxn ang="0">
                    <a:pos x="24" y="137"/>
                  </a:cxn>
                  <a:cxn ang="0">
                    <a:pos x="142" y="121"/>
                  </a:cxn>
                  <a:cxn ang="0">
                    <a:pos x="148" y="139"/>
                  </a:cxn>
                  <a:cxn ang="0">
                    <a:pos x="92" y="171"/>
                  </a:cxn>
                  <a:cxn ang="0">
                    <a:pos x="52" y="217"/>
                  </a:cxn>
                  <a:cxn ang="0">
                    <a:pos x="24" y="161"/>
                  </a:cxn>
                  <a:cxn ang="0">
                    <a:pos x="139" y="258"/>
                  </a:cxn>
                  <a:cxn ang="0">
                    <a:pos x="67" y="234"/>
                  </a:cxn>
                  <a:cxn ang="0">
                    <a:pos x="91" y="202"/>
                  </a:cxn>
                  <a:cxn ang="0">
                    <a:pos x="159" y="160"/>
                  </a:cxn>
                  <a:cxn ang="0">
                    <a:pos x="170" y="189"/>
                  </a:cxn>
                  <a:cxn ang="0">
                    <a:pos x="174" y="252"/>
                  </a:cxn>
                  <a:cxn ang="0">
                    <a:pos x="139" y="258"/>
                  </a:cxn>
                  <a:cxn ang="0">
                    <a:pos x="192" y="182"/>
                  </a:cxn>
                  <a:cxn ang="0">
                    <a:pos x="207" y="152"/>
                  </a:cxn>
                  <a:cxn ang="0">
                    <a:pos x="255" y="160"/>
                  </a:cxn>
                  <a:cxn ang="0">
                    <a:pos x="239" y="204"/>
                  </a:cxn>
                  <a:cxn ang="0">
                    <a:pos x="205" y="237"/>
                  </a:cxn>
                </a:cxnLst>
                <a:rect l="0" t="0" r="r" b="b"/>
                <a:pathLst>
                  <a:path w="279" h="278">
                    <a:moveTo>
                      <a:pt x="139" y="0"/>
                    </a:moveTo>
                    <a:lnTo>
                      <a:pt x="139" y="0"/>
                    </a:lnTo>
                    <a:lnTo>
                      <a:pt x="126" y="0"/>
                    </a:lnTo>
                    <a:lnTo>
                      <a:pt x="111" y="2"/>
                    </a:lnTo>
                    <a:lnTo>
                      <a:pt x="98" y="6"/>
                    </a:lnTo>
                    <a:lnTo>
                      <a:pt x="85" y="11"/>
                    </a:lnTo>
                    <a:lnTo>
                      <a:pt x="72" y="17"/>
                    </a:lnTo>
                    <a:lnTo>
                      <a:pt x="61" y="24"/>
                    </a:lnTo>
                    <a:lnTo>
                      <a:pt x="50" y="32"/>
                    </a:lnTo>
                    <a:lnTo>
                      <a:pt x="41" y="41"/>
                    </a:lnTo>
                    <a:lnTo>
                      <a:pt x="31" y="50"/>
                    </a:lnTo>
                    <a:lnTo>
                      <a:pt x="24" y="61"/>
                    </a:lnTo>
                    <a:lnTo>
                      <a:pt x="17" y="72"/>
                    </a:lnTo>
                    <a:lnTo>
                      <a:pt x="11" y="85"/>
                    </a:lnTo>
                    <a:lnTo>
                      <a:pt x="5" y="98"/>
                    </a:lnTo>
                    <a:lnTo>
                      <a:pt x="2" y="111"/>
                    </a:lnTo>
                    <a:lnTo>
                      <a:pt x="0" y="124"/>
                    </a:lnTo>
                    <a:lnTo>
                      <a:pt x="0" y="139"/>
                    </a:lnTo>
                    <a:lnTo>
                      <a:pt x="0" y="139"/>
                    </a:lnTo>
                    <a:lnTo>
                      <a:pt x="0" y="154"/>
                    </a:lnTo>
                    <a:lnTo>
                      <a:pt x="2" y="167"/>
                    </a:lnTo>
                    <a:lnTo>
                      <a:pt x="5" y="182"/>
                    </a:lnTo>
                    <a:lnTo>
                      <a:pt x="11" y="193"/>
                    </a:lnTo>
                    <a:lnTo>
                      <a:pt x="17" y="206"/>
                    </a:lnTo>
                    <a:lnTo>
                      <a:pt x="24" y="217"/>
                    </a:lnTo>
                    <a:lnTo>
                      <a:pt x="31" y="228"/>
                    </a:lnTo>
                    <a:lnTo>
                      <a:pt x="41" y="237"/>
                    </a:lnTo>
                    <a:lnTo>
                      <a:pt x="50" y="247"/>
                    </a:lnTo>
                    <a:lnTo>
                      <a:pt x="61" y="256"/>
                    </a:lnTo>
                    <a:lnTo>
                      <a:pt x="72" y="261"/>
                    </a:lnTo>
                    <a:lnTo>
                      <a:pt x="85" y="267"/>
                    </a:lnTo>
                    <a:lnTo>
                      <a:pt x="98" y="272"/>
                    </a:lnTo>
                    <a:lnTo>
                      <a:pt x="111" y="276"/>
                    </a:lnTo>
                    <a:lnTo>
                      <a:pt x="126" y="278"/>
                    </a:lnTo>
                    <a:lnTo>
                      <a:pt x="139" y="278"/>
                    </a:lnTo>
                    <a:lnTo>
                      <a:pt x="139" y="278"/>
                    </a:lnTo>
                    <a:lnTo>
                      <a:pt x="154" y="278"/>
                    </a:lnTo>
                    <a:lnTo>
                      <a:pt x="167" y="276"/>
                    </a:lnTo>
                    <a:lnTo>
                      <a:pt x="181" y="272"/>
                    </a:lnTo>
                    <a:lnTo>
                      <a:pt x="194" y="267"/>
                    </a:lnTo>
                    <a:lnTo>
                      <a:pt x="205" y="261"/>
                    </a:lnTo>
                    <a:lnTo>
                      <a:pt x="217" y="256"/>
                    </a:lnTo>
                    <a:lnTo>
                      <a:pt x="228" y="247"/>
                    </a:lnTo>
                    <a:lnTo>
                      <a:pt x="239" y="237"/>
                    </a:lnTo>
                    <a:lnTo>
                      <a:pt x="246" y="228"/>
                    </a:lnTo>
                    <a:lnTo>
                      <a:pt x="255" y="217"/>
                    </a:lnTo>
                    <a:lnTo>
                      <a:pt x="263" y="206"/>
                    </a:lnTo>
                    <a:lnTo>
                      <a:pt x="268" y="193"/>
                    </a:lnTo>
                    <a:lnTo>
                      <a:pt x="272" y="182"/>
                    </a:lnTo>
                    <a:lnTo>
                      <a:pt x="276" y="167"/>
                    </a:lnTo>
                    <a:lnTo>
                      <a:pt x="278" y="154"/>
                    </a:lnTo>
                    <a:lnTo>
                      <a:pt x="279" y="139"/>
                    </a:lnTo>
                    <a:lnTo>
                      <a:pt x="279" y="139"/>
                    </a:lnTo>
                    <a:lnTo>
                      <a:pt x="278" y="124"/>
                    </a:lnTo>
                    <a:lnTo>
                      <a:pt x="276" y="111"/>
                    </a:lnTo>
                    <a:lnTo>
                      <a:pt x="272" y="98"/>
                    </a:lnTo>
                    <a:lnTo>
                      <a:pt x="268" y="85"/>
                    </a:lnTo>
                    <a:lnTo>
                      <a:pt x="263" y="72"/>
                    </a:lnTo>
                    <a:lnTo>
                      <a:pt x="255" y="61"/>
                    </a:lnTo>
                    <a:lnTo>
                      <a:pt x="246" y="50"/>
                    </a:lnTo>
                    <a:lnTo>
                      <a:pt x="239" y="41"/>
                    </a:lnTo>
                    <a:lnTo>
                      <a:pt x="228" y="32"/>
                    </a:lnTo>
                    <a:lnTo>
                      <a:pt x="217" y="24"/>
                    </a:lnTo>
                    <a:lnTo>
                      <a:pt x="205" y="17"/>
                    </a:lnTo>
                    <a:lnTo>
                      <a:pt x="194" y="11"/>
                    </a:lnTo>
                    <a:lnTo>
                      <a:pt x="181" y="6"/>
                    </a:lnTo>
                    <a:lnTo>
                      <a:pt x="167" y="2"/>
                    </a:lnTo>
                    <a:lnTo>
                      <a:pt x="154" y="0"/>
                    </a:lnTo>
                    <a:lnTo>
                      <a:pt x="139" y="0"/>
                    </a:lnTo>
                    <a:lnTo>
                      <a:pt x="139" y="0"/>
                    </a:lnTo>
                    <a:close/>
                    <a:moveTo>
                      <a:pt x="231" y="65"/>
                    </a:moveTo>
                    <a:lnTo>
                      <a:pt x="231" y="65"/>
                    </a:lnTo>
                    <a:lnTo>
                      <a:pt x="242" y="82"/>
                    </a:lnTo>
                    <a:lnTo>
                      <a:pt x="250" y="98"/>
                    </a:lnTo>
                    <a:lnTo>
                      <a:pt x="255" y="117"/>
                    </a:lnTo>
                    <a:lnTo>
                      <a:pt x="257" y="137"/>
                    </a:lnTo>
                    <a:lnTo>
                      <a:pt x="257" y="137"/>
                    </a:lnTo>
                    <a:lnTo>
                      <a:pt x="239" y="135"/>
                    </a:lnTo>
                    <a:lnTo>
                      <a:pt x="222" y="134"/>
                    </a:lnTo>
                    <a:lnTo>
                      <a:pt x="204" y="132"/>
                    </a:lnTo>
                    <a:lnTo>
                      <a:pt x="204" y="132"/>
                    </a:lnTo>
                    <a:lnTo>
                      <a:pt x="176" y="134"/>
                    </a:lnTo>
                    <a:lnTo>
                      <a:pt x="176" y="134"/>
                    </a:lnTo>
                    <a:lnTo>
                      <a:pt x="174" y="128"/>
                    </a:lnTo>
                    <a:lnTo>
                      <a:pt x="174" y="128"/>
                    </a:lnTo>
                    <a:lnTo>
                      <a:pt x="167" y="111"/>
                    </a:lnTo>
                    <a:lnTo>
                      <a:pt x="167" y="111"/>
                    </a:lnTo>
                    <a:lnTo>
                      <a:pt x="179" y="106"/>
                    </a:lnTo>
                    <a:lnTo>
                      <a:pt x="192" y="98"/>
                    </a:lnTo>
                    <a:lnTo>
                      <a:pt x="213" y="84"/>
                    </a:lnTo>
                    <a:lnTo>
                      <a:pt x="226" y="72"/>
                    </a:lnTo>
                    <a:lnTo>
                      <a:pt x="231" y="65"/>
                    </a:lnTo>
                    <a:lnTo>
                      <a:pt x="231" y="65"/>
                    </a:lnTo>
                    <a:close/>
                    <a:moveTo>
                      <a:pt x="139" y="23"/>
                    </a:moveTo>
                    <a:lnTo>
                      <a:pt x="139" y="23"/>
                    </a:lnTo>
                    <a:lnTo>
                      <a:pt x="161" y="24"/>
                    </a:lnTo>
                    <a:lnTo>
                      <a:pt x="181" y="30"/>
                    </a:lnTo>
                    <a:lnTo>
                      <a:pt x="200" y="39"/>
                    </a:lnTo>
                    <a:lnTo>
                      <a:pt x="217" y="50"/>
                    </a:lnTo>
                    <a:lnTo>
                      <a:pt x="217" y="50"/>
                    </a:lnTo>
                    <a:lnTo>
                      <a:pt x="211" y="58"/>
                    </a:lnTo>
                    <a:lnTo>
                      <a:pt x="200" y="69"/>
                    </a:lnTo>
                    <a:lnTo>
                      <a:pt x="181" y="80"/>
                    </a:lnTo>
                    <a:lnTo>
                      <a:pt x="170" y="87"/>
                    </a:lnTo>
                    <a:lnTo>
                      <a:pt x="155" y="93"/>
                    </a:lnTo>
                    <a:lnTo>
                      <a:pt x="155" y="93"/>
                    </a:lnTo>
                    <a:lnTo>
                      <a:pt x="142" y="69"/>
                    </a:lnTo>
                    <a:lnTo>
                      <a:pt x="129" y="48"/>
                    </a:lnTo>
                    <a:lnTo>
                      <a:pt x="113" y="24"/>
                    </a:lnTo>
                    <a:lnTo>
                      <a:pt x="113" y="24"/>
                    </a:lnTo>
                    <a:lnTo>
                      <a:pt x="126" y="23"/>
                    </a:lnTo>
                    <a:lnTo>
                      <a:pt x="139" y="23"/>
                    </a:lnTo>
                    <a:lnTo>
                      <a:pt x="139" y="23"/>
                    </a:lnTo>
                    <a:close/>
                    <a:moveTo>
                      <a:pt x="89" y="34"/>
                    </a:moveTo>
                    <a:lnTo>
                      <a:pt x="89" y="34"/>
                    </a:lnTo>
                    <a:lnTo>
                      <a:pt x="105" y="56"/>
                    </a:lnTo>
                    <a:lnTo>
                      <a:pt x="131" y="100"/>
                    </a:lnTo>
                    <a:lnTo>
                      <a:pt x="131" y="100"/>
                    </a:lnTo>
                    <a:lnTo>
                      <a:pt x="96" y="108"/>
                    </a:lnTo>
                    <a:lnTo>
                      <a:pt x="63" y="113"/>
                    </a:lnTo>
                    <a:lnTo>
                      <a:pt x="39" y="115"/>
                    </a:lnTo>
                    <a:lnTo>
                      <a:pt x="26" y="115"/>
                    </a:lnTo>
                    <a:lnTo>
                      <a:pt x="26" y="115"/>
                    </a:lnTo>
                    <a:lnTo>
                      <a:pt x="24" y="115"/>
                    </a:lnTo>
                    <a:lnTo>
                      <a:pt x="24" y="115"/>
                    </a:lnTo>
                    <a:lnTo>
                      <a:pt x="28" y="102"/>
                    </a:lnTo>
                    <a:lnTo>
                      <a:pt x="33" y="89"/>
                    </a:lnTo>
                    <a:lnTo>
                      <a:pt x="39" y="78"/>
                    </a:lnTo>
                    <a:lnTo>
                      <a:pt x="48" y="67"/>
                    </a:lnTo>
                    <a:lnTo>
                      <a:pt x="55" y="56"/>
                    </a:lnTo>
                    <a:lnTo>
                      <a:pt x="67" y="47"/>
                    </a:lnTo>
                    <a:lnTo>
                      <a:pt x="78" y="39"/>
                    </a:lnTo>
                    <a:lnTo>
                      <a:pt x="89" y="34"/>
                    </a:lnTo>
                    <a:lnTo>
                      <a:pt x="89" y="34"/>
                    </a:lnTo>
                    <a:close/>
                    <a:moveTo>
                      <a:pt x="22" y="139"/>
                    </a:moveTo>
                    <a:lnTo>
                      <a:pt x="22" y="139"/>
                    </a:lnTo>
                    <a:lnTo>
                      <a:pt x="22" y="137"/>
                    </a:lnTo>
                    <a:lnTo>
                      <a:pt x="22" y="137"/>
                    </a:lnTo>
                    <a:lnTo>
                      <a:pt x="24" y="137"/>
                    </a:lnTo>
                    <a:lnTo>
                      <a:pt x="24" y="137"/>
                    </a:lnTo>
                    <a:lnTo>
                      <a:pt x="42" y="135"/>
                    </a:lnTo>
                    <a:lnTo>
                      <a:pt x="68" y="134"/>
                    </a:lnTo>
                    <a:lnTo>
                      <a:pt x="104" y="130"/>
                    </a:lnTo>
                    <a:lnTo>
                      <a:pt x="142" y="121"/>
                    </a:lnTo>
                    <a:lnTo>
                      <a:pt x="142" y="121"/>
                    </a:lnTo>
                    <a:lnTo>
                      <a:pt x="152" y="139"/>
                    </a:lnTo>
                    <a:lnTo>
                      <a:pt x="152" y="139"/>
                    </a:lnTo>
                    <a:lnTo>
                      <a:pt x="148" y="139"/>
                    </a:lnTo>
                    <a:lnTo>
                      <a:pt x="148" y="139"/>
                    </a:lnTo>
                    <a:lnTo>
                      <a:pt x="126" y="148"/>
                    </a:lnTo>
                    <a:lnTo>
                      <a:pt x="109" y="160"/>
                    </a:lnTo>
                    <a:lnTo>
                      <a:pt x="92" y="171"/>
                    </a:lnTo>
                    <a:lnTo>
                      <a:pt x="80" y="184"/>
                    </a:lnTo>
                    <a:lnTo>
                      <a:pt x="68" y="195"/>
                    </a:lnTo>
                    <a:lnTo>
                      <a:pt x="59" y="204"/>
                    </a:lnTo>
                    <a:lnTo>
                      <a:pt x="52" y="217"/>
                    </a:lnTo>
                    <a:lnTo>
                      <a:pt x="52" y="217"/>
                    </a:lnTo>
                    <a:lnTo>
                      <a:pt x="39" y="200"/>
                    </a:lnTo>
                    <a:lnTo>
                      <a:pt x="30" y="182"/>
                    </a:lnTo>
                    <a:lnTo>
                      <a:pt x="24" y="161"/>
                    </a:lnTo>
                    <a:lnTo>
                      <a:pt x="22" y="139"/>
                    </a:lnTo>
                    <a:lnTo>
                      <a:pt x="22" y="139"/>
                    </a:lnTo>
                    <a:close/>
                    <a:moveTo>
                      <a:pt x="139" y="258"/>
                    </a:moveTo>
                    <a:lnTo>
                      <a:pt x="139" y="258"/>
                    </a:lnTo>
                    <a:lnTo>
                      <a:pt x="120" y="256"/>
                    </a:lnTo>
                    <a:lnTo>
                      <a:pt x="100" y="250"/>
                    </a:lnTo>
                    <a:lnTo>
                      <a:pt x="83" y="243"/>
                    </a:lnTo>
                    <a:lnTo>
                      <a:pt x="67" y="234"/>
                    </a:lnTo>
                    <a:lnTo>
                      <a:pt x="67" y="234"/>
                    </a:lnTo>
                    <a:lnTo>
                      <a:pt x="74" y="222"/>
                    </a:lnTo>
                    <a:lnTo>
                      <a:pt x="81" y="213"/>
                    </a:lnTo>
                    <a:lnTo>
                      <a:pt x="91" y="202"/>
                    </a:lnTo>
                    <a:lnTo>
                      <a:pt x="104" y="191"/>
                    </a:lnTo>
                    <a:lnTo>
                      <a:pt x="118" y="180"/>
                    </a:lnTo>
                    <a:lnTo>
                      <a:pt x="137" y="169"/>
                    </a:lnTo>
                    <a:lnTo>
                      <a:pt x="159" y="160"/>
                    </a:lnTo>
                    <a:lnTo>
                      <a:pt x="159" y="160"/>
                    </a:lnTo>
                    <a:lnTo>
                      <a:pt x="159" y="160"/>
                    </a:lnTo>
                    <a:lnTo>
                      <a:pt x="159" y="160"/>
                    </a:lnTo>
                    <a:lnTo>
                      <a:pt x="170" y="189"/>
                    </a:lnTo>
                    <a:lnTo>
                      <a:pt x="178" y="215"/>
                    </a:lnTo>
                    <a:lnTo>
                      <a:pt x="185" y="248"/>
                    </a:lnTo>
                    <a:lnTo>
                      <a:pt x="185" y="248"/>
                    </a:lnTo>
                    <a:lnTo>
                      <a:pt x="174" y="252"/>
                    </a:lnTo>
                    <a:lnTo>
                      <a:pt x="163" y="256"/>
                    </a:lnTo>
                    <a:lnTo>
                      <a:pt x="152" y="258"/>
                    </a:lnTo>
                    <a:lnTo>
                      <a:pt x="139" y="258"/>
                    </a:lnTo>
                    <a:lnTo>
                      <a:pt x="139" y="258"/>
                    </a:lnTo>
                    <a:close/>
                    <a:moveTo>
                      <a:pt x="205" y="237"/>
                    </a:moveTo>
                    <a:lnTo>
                      <a:pt x="205" y="237"/>
                    </a:lnTo>
                    <a:lnTo>
                      <a:pt x="200" y="208"/>
                    </a:lnTo>
                    <a:lnTo>
                      <a:pt x="192" y="182"/>
                    </a:lnTo>
                    <a:lnTo>
                      <a:pt x="183" y="154"/>
                    </a:lnTo>
                    <a:lnTo>
                      <a:pt x="183" y="154"/>
                    </a:lnTo>
                    <a:lnTo>
                      <a:pt x="207" y="152"/>
                    </a:lnTo>
                    <a:lnTo>
                      <a:pt x="207" y="152"/>
                    </a:lnTo>
                    <a:lnTo>
                      <a:pt x="224" y="152"/>
                    </a:lnTo>
                    <a:lnTo>
                      <a:pt x="239" y="156"/>
                    </a:lnTo>
                    <a:lnTo>
                      <a:pt x="255" y="160"/>
                    </a:lnTo>
                    <a:lnTo>
                      <a:pt x="255" y="160"/>
                    </a:lnTo>
                    <a:lnTo>
                      <a:pt x="254" y="171"/>
                    </a:lnTo>
                    <a:lnTo>
                      <a:pt x="250" y="182"/>
                    </a:lnTo>
                    <a:lnTo>
                      <a:pt x="244" y="193"/>
                    </a:lnTo>
                    <a:lnTo>
                      <a:pt x="239" y="204"/>
                    </a:lnTo>
                    <a:lnTo>
                      <a:pt x="231" y="213"/>
                    </a:lnTo>
                    <a:lnTo>
                      <a:pt x="224" y="221"/>
                    </a:lnTo>
                    <a:lnTo>
                      <a:pt x="215" y="230"/>
                    </a:lnTo>
                    <a:lnTo>
                      <a:pt x="205" y="237"/>
                    </a:lnTo>
                    <a:lnTo>
                      <a:pt x="205" y="237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lIns="121920" tIns="60960" rIns="121920" bIns="6096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400">
                  <a:latin typeface="+mn-lt"/>
                </a:endParaRPr>
              </a:p>
            </p:txBody>
          </p:sp>
        </p:grpSp>
      </p:grpSp>
      <p:sp>
        <p:nvSpPr>
          <p:cNvPr id="67" name="Content Placeholder 2"/>
          <p:cNvSpPr txBox="1">
            <a:spLocks/>
          </p:cNvSpPr>
          <p:nvPr/>
        </p:nvSpPr>
        <p:spPr bwMode="auto">
          <a:xfrm>
            <a:off x="6533859" y="2500386"/>
            <a:ext cx="5343350" cy="5313362"/>
          </a:xfrm>
          <a:prstGeom prst="rect">
            <a:avLst/>
          </a:prstGeom>
        </p:spPr>
        <p:txBody>
          <a:bodyPr lIns="0" tIns="0" rIns="0" bIns="0"/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defRPr/>
            </a:pPr>
            <a:r>
              <a:rPr lang="en-US" altLang="zh-CN" sz="1600" b="1" spc="300" dirty="0" smtClean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① </a:t>
            </a:r>
            <a:r>
              <a:rPr lang="zh-CN" altLang="en-US" sz="1600" b="1" spc="300" dirty="0" smtClean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弹</a:t>
            </a:r>
            <a:r>
              <a:rPr lang="zh-CN" altLang="en-US" sz="1600" b="1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屏与呼出接口</a:t>
            </a:r>
          </a:p>
          <a:p>
            <a:pPr algn="l" fontAlgn="auto">
              <a:defRPr/>
            </a:pPr>
            <a:r>
              <a:rPr lang="zh-CN" altLang="en-US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支持配置</a:t>
            </a:r>
            <a:r>
              <a:rPr lang="en-US" altLang="zh-CN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URL</a:t>
            </a:r>
            <a:r>
              <a:rPr lang="zh-CN" altLang="en-US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地址，即可实现第三方弹屏功能。</a:t>
            </a:r>
          </a:p>
          <a:p>
            <a:pPr algn="l" fontAlgn="auto">
              <a:spcAft>
                <a:spcPts val="1800"/>
              </a:spcAft>
              <a:defRPr/>
            </a:pPr>
            <a:r>
              <a:rPr lang="zh-CN" altLang="en-US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支持</a:t>
            </a:r>
            <a:r>
              <a:rPr lang="en-US" altLang="zh-CN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http</a:t>
            </a:r>
            <a:r>
              <a:rPr lang="zh-CN" altLang="en-US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呼出接口，可以供用户嵌入到</a:t>
            </a:r>
            <a:r>
              <a:rPr lang="en-US" altLang="zh-CN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CRM</a:t>
            </a:r>
            <a:r>
              <a:rPr lang="zh-CN" altLang="en-US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中。</a:t>
            </a:r>
          </a:p>
          <a:p>
            <a:pPr algn="l" fontAlgn="auto">
              <a:defRPr/>
            </a:pPr>
            <a:r>
              <a:rPr lang="en-US" altLang="zh-CN" sz="1600" b="1" spc="300" dirty="0" smtClean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② </a:t>
            </a:r>
            <a:r>
              <a:rPr lang="en-US" altLang="zh-CN" sz="1600" b="1" spc="300" dirty="0" err="1" smtClean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AgentBar</a:t>
            </a:r>
            <a:r>
              <a:rPr lang="en-US" altLang="zh-CN" sz="1600" b="1" spc="300" dirty="0" smtClean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 </a:t>
            </a:r>
            <a:r>
              <a:rPr lang="en-US" altLang="zh-CN" sz="1600" b="1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OCX</a:t>
            </a:r>
            <a:r>
              <a:rPr lang="zh-CN" altLang="en-US" sz="1600" b="1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控件接口</a:t>
            </a:r>
          </a:p>
          <a:p>
            <a:pPr algn="l" fontAlgn="auto">
              <a:defRPr/>
            </a:pPr>
            <a:r>
              <a:rPr lang="zh-CN" altLang="en-US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封装了座席的所有操作接口。</a:t>
            </a:r>
          </a:p>
          <a:p>
            <a:pPr algn="l" fontAlgn="auto">
              <a:spcAft>
                <a:spcPts val="1800"/>
              </a:spcAft>
              <a:defRPr/>
            </a:pPr>
            <a:r>
              <a:rPr lang="zh-CN" altLang="en-US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支持直接嵌入到用户的界面中。</a:t>
            </a:r>
          </a:p>
          <a:p>
            <a:pPr algn="l" fontAlgn="auto">
              <a:defRPr/>
            </a:pPr>
            <a:r>
              <a:rPr lang="en-US" altLang="zh-CN" sz="1600" b="1" spc="300" dirty="0" smtClean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③ Agent DLL</a:t>
            </a:r>
            <a:r>
              <a:rPr lang="zh-CN" altLang="en-US" sz="1600" b="1" spc="300" dirty="0" smtClean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接口 及 </a:t>
            </a:r>
            <a:r>
              <a:rPr lang="en-US" altLang="zh-CN" sz="1600" b="1" spc="300" dirty="0" smtClean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HTTP</a:t>
            </a:r>
            <a:r>
              <a:rPr lang="zh-CN" altLang="en-US" sz="1600" b="1" spc="300" dirty="0" smtClean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接口</a:t>
            </a:r>
          </a:p>
          <a:p>
            <a:pPr algn="l" fontAlgn="auto">
              <a:defRPr/>
            </a:pPr>
            <a:r>
              <a:rPr lang="zh-CN" altLang="en-US" sz="1600" spc="300" dirty="0" smtClean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封装了座席的所有操作接口。</a:t>
            </a:r>
          </a:p>
          <a:p>
            <a:pPr algn="l" fontAlgn="auto">
              <a:defRPr/>
            </a:pPr>
            <a:r>
              <a:rPr lang="zh-CN" altLang="en-US" sz="1600" spc="300" dirty="0" smtClean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用户</a:t>
            </a:r>
            <a:r>
              <a:rPr lang="zh-CN" altLang="en-US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可以自定义程序的界面呈现。</a:t>
            </a:r>
          </a:p>
          <a:p>
            <a:pPr algn="l" fontAlgn="auto">
              <a:defRPr/>
            </a:pPr>
            <a:r>
              <a:rPr lang="zh-CN" altLang="en-US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提供详细的</a:t>
            </a:r>
            <a:r>
              <a:rPr lang="en-US" altLang="zh-CN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Demo</a:t>
            </a:r>
            <a:r>
              <a:rPr lang="zh-CN" altLang="en-US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及</a:t>
            </a:r>
            <a:r>
              <a:rPr lang="en-US" altLang="zh-CN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Demo</a:t>
            </a:r>
            <a:r>
              <a:rPr lang="zh-CN" altLang="en-US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代码。</a:t>
            </a:r>
          </a:p>
          <a:p>
            <a:pPr algn="l" fontAlgn="auto">
              <a:defRPr/>
            </a:pPr>
            <a:endParaRPr lang="en-US" sz="1200" dirty="0">
              <a:solidFill>
                <a:schemeClr val="tx2">
                  <a:lumMod val="50000"/>
                </a:schemeClr>
              </a:solidFill>
              <a:latin typeface="Fira Sans OT Light" panose="020B0603050000020004" pitchFamily="34" charset="0"/>
              <a:ea typeface="Fira Sans OT Light" panose="020B0603050000020004" pitchFamily="34" charset="0"/>
            </a:endParaRPr>
          </a:p>
        </p:txBody>
      </p:sp>
      <p:grpSp>
        <p:nvGrpSpPr>
          <p:cNvPr id="83" name="Group 63"/>
          <p:cNvGrpSpPr>
            <a:grpSpLocks/>
          </p:cNvGrpSpPr>
          <p:nvPr/>
        </p:nvGrpSpPr>
        <p:grpSpPr bwMode="auto">
          <a:xfrm>
            <a:off x="1482959" y="2339726"/>
            <a:ext cx="4207395" cy="3971390"/>
            <a:chOff x="1333873" y="1681810"/>
            <a:chExt cx="4361162" cy="4116392"/>
          </a:xfrm>
        </p:grpSpPr>
        <p:sp>
          <p:nvSpPr>
            <p:cNvPr id="84" name="Oval 91"/>
            <p:cNvSpPr/>
            <p:nvPr/>
          </p:nvSpPr>
          <p:spPr>
            <a:xfrm>
              <a:off x="4877416" y="2591341"/>
              <a:ext cx="423892" cy="42387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5" name="Oval 92"/>
            <p:cNvSpPr/>
            <p:nvPr/>
          </p:nvSpPr>
          <p:spPr>
            <a:xfrm>
              <a:off x="4853602" y="4956798"/>
              <a:ext cx="841433" cy="8414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6" name="Oval 93"/>
            <p:cNvSpPr/>
            <p:nvPr/>
          </p:nvSpPr>
          <p:spPr>
            <a:xfrm>
              <a:off x="1843496" y="2821537"/>
              <a:ext cx="452468" cy="45245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7" name="Oval 94"/>
            <p:cNvSpPr/>
            <p:nvPr/>
          </p:nvSpPr>
          <p:spPr>
            <a:xfrm>
              <a:off x="1333873" y="4885358"/>
              <a:ext cx="452469" cy="45245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8" name="Oval 95"/>
            <p:cNvSpPr/>
            <p:nvPr/>
          </p:nvSpPr>
          <p:spPr>
            <a:xfrm>
              <a:off x="1587890" y="4378928"/>
              <a:ext cx="198452" cy="20003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9" name="Oval 96"/>
            <p:cNvSpPr/>
            <p:nvPr/>
          </p:nvSpPr>
          <p:spPr>
            <a:xfrm>
              <a:off x="5018714" y="4510695"/>
              <a:ext cx="282594" cy="28258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0" name="Oval 97"/>
            <p:cNvSpPr/>
            <p:nvPr/>
          </p:nvSpPr>
          <p:spPr>
            <a:xfrm>
              <a:off x="3113324" y="1681810"/>
              <a:ext cx="622343" cy="62232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1" name="Oval 98"/>
            <p:cNvSpPr/>
            <p:nvPr/>
          </p:nvSpPr>
          <p:spPr>
            <a:xfrm>
              <a:off x="3200901" y="4759941"/>
              <a:ext cx="373089" cy="3730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2" name="Oval 99"/>
            <p:cNvSpPr/>
            <p:nvPr/>
          </p:nvSpPr>
          <p:spPr>
            <a:xfrm>
              <a:off x="4361444" y="3342255"/>
              <a:ext cx="212740" cy="21273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971" y="3697008"/>
            <a:ext cx="638975" cy="451800"/>
          </a:xfrm>
          <a:prstGeom prst="rect">
            <a:avLst/>
          </a:prstGeom>
        </p:spPr>
      </p:pic>
      <p:sp>
        <p:nvSpPr>
          <p:cNvPr id="105" name="Content Placeholder 2"/>
          <p:cNvSpPr txBox="1">
            <a:spLocks/>
          </p:cNvSpPr>
          <p:nvPr/>
        </p:nvSpPr>
        <p:spPr bwMode="auto">
          <a:xfrm>
            <a:off x="524510" y="1415992"/>
            <a:ext cx="11435541" cy="762592"/>
          </a:xfrm>
          <a:prstGeom prst="rect">
            <a:avLst/>
          </a:prstGeom>
        </p:spPr>
        <p:txBody>
          <a:bodyPr lIns="0" tIns="0" rIns="0" bIns="0"/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defRPr/>
            </a:pPr>
            <a:r>
              <a:rPr lang="zh-CN" altLang="en-US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通过易于使用的</a:t>
            </a:r>
            <a:r>
              <a:rPr lang="en-US" altLang="zh-CN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API</a:t>
            </a:r>
            <a:r>
              <a:rPr lang="zh-CN" altLang="en-US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和</a:t>
            </a:r>
            <a:r>
              <a:rPr lang="en-US" altLang="zh-CN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SDK</a:t>
            </a:r>
            <a:r>
              <a:rPr lang="zh-CN" altLang="en-US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接口，您可以在您的关键业务流程中增加通信能力。集成点击通话、会议、通话记录回调等应用。提供</a:t>
            </a:r>
            <a:r>
              <a:rPr lang="en-US" altLang="zh-CN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IOS</a:t>
            </a:r>
            <a:r>
              <a:rPr lang="zh-CN" altLang="en-US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、</a:t>
            </a:r>
            <a:r>
              <a:rPr lang="en-US" altLang="zh-CN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Android </a:t>
            </a:r>
            <a:r>
              <a:rPr lang="zh-CN" altLang="en-US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软电话</a:t>
            </a:r>
            <a:r>
              <a:rPr lang="en-US" altLang="zh-CN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SDK</a:t>
            </a:r>
            <a:r>
              <a:rPr lang="zh-CN" altLang="en-US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，可以在您已有的移动</a:t>
            </a:r>
            <a:r>
              <a:rPr lang="en-US" altLang="zh-CN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APP</a:t>
            </a:r>
            <a:r>
              <a:rPr lang="zh-CN" altLang="en-US" sz="1600" spc="300" dirty="0">
                <a:solidFill>
                  <a:schemeClr val="tx2">
                    <a:lumMod val="50000"/>
                  </a:schemeClr>
                </a:solidFill>
                <a:latin typeface="Fira Sans OT Light" panose="020B0603050000020004" pitchFamily="34" charset="0"/>
                <a:ea typeface="Fira Sans OT Light" panose="020B0603050000020004" pitchFamily="34" charset="0"/>
              </a:rPr>
              <a:t>应用程序中加入通信功能。</a:t>
            </a:r>
            <a:endParaRPr lang="en-US" sz="1600" spc="300" dirty="0">
              <a:solidFill>
                <a:schemeClr val="tx2">
                  <a:lumMod val="50000"/>
                </a:schemeClr>
              </a:solidFill>
              <a:latin typeface="Fira Sans OT Light" panose="020B0603050000020004" pitchFamily="34" charset="0"/>
              <a:ea typeface="Fira Sans OT Light" panose="020B06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07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4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8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4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2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22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720"/>
                            </p:stCondLst>
                            <p:childTnLst>
                              <p:par>
                                <p:cTn id="4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2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72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220"/>
                            </p:stCondLst>
                            <p:childTnLst>
                              <p:par>
                                <p:cTn id="5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5" grpId="0" bldLvl="0" animBg="1"/>
      <p:bldP spid="21" grpId="0"/>
      <p:bldP spid="22" grpId="0"/>
      <p:bldP spid="25" grpId="0" animBg="1"/>
      <p:bldP spid="67" grpId="0"/>
      <p:bldP spid="10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231240" y="2365909"/>
            <a:ext cx="3733800" cy="19380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zh-CN" sz="1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04</a:t>
            </a:r>
            <a:endParaRPr lang="en-US" altLang="zh-CN" sz="12000" b="1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412090" y="4340533"/>
            <a:ext cx="5372101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spcBef>
                <a:spcPct val="0"/>
              </a:spcBef>
            </a:pPr>
            <a:r>
              <a:rPr lang="zh-CN" altLang="en-US" sz="4800" b="1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核心优势</a:t>
            </a:r>
            <a:endParaRPr lang="zh-CN" altLang="en-US" sz="4800" b="1" spc="6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" name="等腰三角形 1"/>
          <p:cNvSpPr/>
          <p:nvPr/>
        </p:nvSpPr>
        <p:spPr>
          <a:xfrm>
            <a:off x="3081020" y="827405"/>
            <a:ext cx="6029960" cy="4951730"/>
          </a:xfrm>
          <a:prstGeom prst="triangle">
            <a:avLst/>
          </a:prstGeom>
          <a:noFill/>
          <a:ln w="76200">
            <a:solidFill>
              <a:srgbClr val="5B72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10975254" y="-240722"/>
            <a:ext cx="1497960" cy="1497960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9412928" y="12572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10718400" y="198250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-45472" y="3996944"/>
            <a:ext cx="1333500" cy="1333500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1808634" y="3996813"/>
            <a:ext cx="366960" cy="366960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2106618" y="601283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3412090" y="1326546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10184552" y="5078611"/>
            <a:ext cx="2807161" cy="2807161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5236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flip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8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3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8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3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8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3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8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3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2" grpId="0" animBg="1"/>
      <p:bldP spid="13" grpId="0" bldLvl="0" animBg="1"/>
      <p:bldP spid="3" grpId="0" bldLvl="0" animBg="1"/>
      <p:bldP spid="12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等腰三角形 11"/>
          <p:cNvSpPr/>
          <p:nvPr/>
        </p:nvSpPr>
        <p:spPr>
          <a:xfrm rot="10800000">
            <a:off x="5826146" y="2654586"/>
            <a:ext cx="539707" cy="465265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8100000">
              <a:schemeClr val="tx1">
                <a:lumMod val="65000"/>
                <a:lumOff val="35000"/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875314" y="3469888"/>
            <a:ext cx="1929765" cy="509244"/>
            <a:chOff x="2087" y="5258"/>
            <a:chExt cx="3039" cy="802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2087" y="6060"/>
              <a:ext cx="278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文本框 312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2087" y="5258"/>
              <a:ext cx="3039" cy="7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2400" b="1" spc="3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sym typeface="+mn-ea"/>
                </a:rPr>
                <a:t>MPCC</a:t>
              </a:r>
              <a:r>
                <a:rPr lang="zh-CN" altLang="en-US" sz="2400" b="1" spc="3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sym typeface="+mn-ea"/>
                </a:rPr>
                <a:t>简介</a:t>
              </a:r>
              <a:endParaRPr lang="zh-CN" altLang="en-US" sz="24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+mn-ea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643517" y="3493369"/>
            <a:ext cx="2425065" cy="485839"/>
            <a:chOff x="5339" y="5295"/>
            <a:chExt cx="3819" cy="765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6156" y="6060"/>
              <a:ext cx="278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本框 313">
              <a:hlinkClick r:id="rId6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339" y="5295"/>
              <a:ext cx="3819" cy="7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lvl="1"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 spc="3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sym typeface="+mn-ea"/>
                </a:rPr>
                <a:t>MPCC</a:t>
              </a:r>
              <a:r>
                <a:rPr lang="zh-CN" altLang="en-US" b="1" spc="3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sym typeface="+mn-ea"/>
                </a:rPr>
                <a:t>特点</a:t>
              </a:r>
              <a:endParaRPr lang="zh-CN" altLang="en-US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+mn-ea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7369376" y="3469870"/>
            <a:ext cx="1931502" cy="509337"/>
            <a:chOff x="10118" y="5258"/>
            <a:chExt cx="3042" cy="802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10247" y="6060"/>
              <a:ext cx="278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314">
              <a:hlinkClick r:id="rId7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0118" y="5258"/>
              <a:ext cx="3042" cy="7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400" b="1" spc="3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sym typeface="+mn-ea"/>
                </a:rPr>
                <a:t>主要功能</a:t>
              </a:r>
              <a:endParaRPr lang="zh-CN" altLang="en-US" sz="24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+mn-ea"/>
              </a:endParaRPr>
            </a:p>
          </p:txBody>
        </p:sp>
      </p:grpSp>
      <p:sp>
        <p:nvSpPr>
          <p:cNvPr id="34" name="MH_Others_1"/>
          <p:cNvSpPr txBox="1"/>
          <p:nvPr>
            <p:custDataLst>
              <p:tags r:id="rId1"/>
            </p:custDataLst>
          </p:nvPr>
        </p:nvSpPr>
        <p:spPr>
          <a:xfrm>
            <a:off x="4664655" y="887475"/>
            <a:ext cx="2917914" cy="101566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zh-CN" altLang="en-US" sz="6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Arial" panose="020B0604020202020204" pitchFamily="34" charset="0"/>
              </a:rPr>
              <a:t>目 录</a:t>
            </a:r>
          </a:p>
        </p:txBody>
      </p:sp>
      <p:sp>
        <p:nvSpPr>
          <p:cNvPr id="35" name="MH_Others_2"/>
          <p:cNvSpPr txBox="1"/>
          <p:nvPr>
            <p:custDataLst>
              <p:tags r:id="rId2"/>
            </p:custDataLst>
          </p:nvPr>
        </p:nvSpPr>
        <p:spPr>
          <a:xfrm>
            <a:off x="4216400" y="1871556"/>
            <a:ext cx="3759200" cy="67710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zh-CN"/>
            </a:defPPr>
            <a:lvl1pPr algn="ctr">
              <a:defRPr sz="10930" b="1">
                <a:gradFill>
                  <a:gsLst>
                    <a:gs pos="8000">
                      <a:srgbClr val="9B7F45"/>
                    </a:gs>
                    <a:gs pos="83000">
                      <a:srgbClr val="E7D6B6"/>
                    </a:gs>
                  </a:gsLst>
                  <a:lin ang="8100000" scaled="1"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ea"/>
              </a:defRPr>
            </a:lvl1pPr>
          </a:lstStyle>
          <a:p>
            <a:r>
              <a:rPr lang="en-US" altLang="zh-CN" sz="44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Arial" panose="020B0604020202020204" pitchFamily="34" charset="0"/>
              </a:rPr>
              <a:t>CONTENTS</a:t>
            </a:r>
          </a:p>
        </p:txBody>
      </p:sp>
      <p:sp>
        <p:nvSpPr>
          <p:cNvPr id="13" name="椭圆 12"/>
          <p:cNvSpPr/>
          <p:nvPr/>
        </p:nvSpPr>
        <p:spPr>
          <a:xfrm>
            <a:off x="10975254" y="-240722"/>
            <a:ext cx="1497960" cy="1497960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9412928" y="12572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10718400" y="198250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176268" y="5377434"/>
            <a:ext cx="1333500" cy="1333500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grpSp>
        <p:nvGrpSpPr>
          <p:cNvPr id="41" name="组合 40"/>
          <p:cNvGrpSpPr/>
          <p:nvPr/>
        </p:nvGrpSpPr>
        <p:grpSpPr>
          <a:xfrm rot="8940000">
            <a:off x="-1350448" y="-1108951"/>
            <a:ext cx="3721976" cy="3721976"/>
            <a:chOff x="-966075" y="2611829"/>
            <a:chExt cx="2049594" cy="2049594"/>
          </a:xfrm>
        </p:grpSpPr>
        <p:sp>
          <p:nvSpPr>
            <p:cNvPr id="42" name="椭圆 41"/>
            <p:cNvSpPr/>
            <p:nvPr/>
          </p:nvSpPr>
          <p:spPr>
            <a:xfrm rot="17180848">
              <a:off x="-843094" y="2734810"/>
              <a:ext cx="1803633" cy="1803633"/>
            </a:xfrm>
            <a:prstGeom prst="ellipse">
              <a:avLst/>
            </a:prstGeom>
            <a:blipFill>
              <a:blip r:embed="rId8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endParaRPr>
            </a:p>
          </p:txBody>
        </p:sp>
        <p:sp>
          <p:nvSpPr>
            <p:cNvPr id="43" name="椭圆 42"/>
            <p:cNvSpPr/>
            <p:nvPr/>
          </p:nvSpPr>
          <p:spPr>
            <a:xfrm>
              <a:off x="-966075" y="2611829"/>
              <a:ext cx="2049594" cy="2049594"/>
            </a:xfrm>
            <a:prstGeom prst="ellipse">
              <a:avLst/>
            </a:prstGeom>
            <a:noFill/>
            <a:ln>
              <a:solidFill>
                <a:srgbClr val="F35E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2875314" y="4598082"/>
            <a:ext cx="1929765" cy="509244"/>
            <a:chOff x="2087" y="5258"/>
            <a:chExt cx="3039" cy="802"/>
          </a:xfrm>
        </p:grpSpPr>
        <p:cxnSp>
          <p:nvCxnSpPr>
            <p:cNvPr id="62" name="直接连接符 61"/>
            <p:cNvCxnSpPr/>
            <p:nvPr/>
          </p:nvCxnSpPr>
          <p:spPr>
            <a:xfrm>
              <a:off x="2087" y="6060"/>
              <a:ext cx="278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文本框 312">
              <a:hlinkClick r:id="rId9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2087" y="5258"/>
              <a:ext cx="3039" cy="7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400" b="1" spc="3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sym typeface="+mn-ea"/>
                </a:rPr>
                <a:t>核心优势</a:t>
              </a:r>
              <a:endParaRPr lang="zh-CN" altLang="en-US" sz="24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+mn-ea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5162312" y="4598064"/>
            <a:ext cx="1768475" cy="509337"/>
            <a:chOff x="6156" y="5258"/>
            <a:chExt cx="2785" cy="802"/>
          </a:xfrm>
        </p:grpSpPr>
        <p:cxnSp>
          <p:nvCxnSpPr>
            <p:cNvPr id="65" name="直接连接符 64"/>
            <p:cNvCxnSpPr/>
            <p:nvPr/>
          </p:nvCxnSpPr>
          <p:spPr>
            <a:xfrm>
              <a:off x="6156" y="6060"/>
              <a:ext cx="278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文本框 313">
              <a:hlinkClick r:id="rId10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156" y="5258"/>
              <a:ext cx="2785" cy="7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cs typeface="+mn-ea"/>
                  <a:sym typeface="+mn-lt"/>
                </a:rPr>
                <a:t>应用</a:t>
              </a:r>
              <a:r>
                <a:rPr lang="zh-CN" altLang="en-US" sz="2400" b="1" spc="3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sym typeface="+mn-ea"/>
                </a:rPr>
                <a:t>场景</a:t>
              </a:r>
              <a:endParaRPr lang="zh-CN" altLang="en-US" sz="24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+mn-ea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7369376" y="4598064"/>
            <a:ext cx="1931502" cy="509337"/>
            <a:chOff x="10118" y="5258"/>
            <a:chExt cx="3042" cy="802"/>
          </a:xfrm>
        </p:grpSpPr>
        <p:cxnSp>
          <p:nvCxnSpPr>
            <p:cNvPr id="68" name="直接连接符 67"/>
            <p:cNvCxnSpPr/>
            <p:nvPr/>
          </p:nvCxnSpPr>
          <p:spPr>
            <a:xfrm>
              <a:off x="10247" y="6060"/>
              <a:ext cx="278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文本框 314">
              <a:hlinkClick r:id="rId11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0118" y="5258"/>
              <a:ext cx="3042" cy="7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400" b="1" spc="3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黑体简体" panose="02010601030101010101" pitchFamily="2" charset="-122"/>
                  <a:ea typeface="方正黑体简体" panose="02010601030101010101" pitchFamily="2" charset="-122"/>
                  <a:sym typeface="+mn-ea"/>
                </a:rPr>
                <a:t>公司介绍</a:t>
              </a:r>
              <a:endParaRPr lang="zh-CN" altLang="en-US" sz="24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switch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7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2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7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2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7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700"/>
                            </p:stCondLst>
                            <p:childTnLst>
                              <p:par>
                                <p:cTn id="5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34" grpId="0"/>
      <p:bldP spid="35" grpId="0"/>
      <p:bldP spid="13" grpId="0" bldLvl="0" animBg="1"/>
      <p:bldP spid="2" grpId="0" bldLvl="0" animBg="1"/>
      <p:bldP spid="3" grpId="0" bldLvl="0" animBg="1"/>
      <p:bldP spid="5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 rot="9540000">
            <a:off x="11406828" y="61340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 rot="9540000">
            <a:off x="10739355" y="575567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1" name="文本框 5"/>
          <p:cNvSpPr txBox="1"/>
          <p:nvPr/>
        </p:nvSpPr>
        <p:spPr>
          <a:xfrm>
            <a:off x="524510" y="398780"/>
            <a:ext cx="3709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</a:t>
            </a:r>
            <a:r>
              <a:rPr lang="zh-CN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核心优势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75954" y="660149"/>
            <a:ext cx="283665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accent1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  CORE  ADVANTAGE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57" name="Freeform 6"/>
          <p:cNvSpPr/>
          <p:nvPr/>
        </p:nvSpPr>
        <p:spPr bwMode="auto">
          <a:xfrm>
            <a:off x="3504247" y="2808882"/>
            <a:ext cx="1681599" cy="1689977"/>
          </a:xfrm>
          <a:custGeom>
            <a:avLst/>
            <a:gdLst>
              <a:gd name="T0" fmla="*/ 84 w 168"/>
              <a:gd name="T1" fmla="*/ 0 h 169"/>
              <a:gd name="T2" fmla="*/ 143 w 168"/>
              <a:gd name="T3" fmla="*/ 24 h 169"/>
              <a:gd name="T4" fmla="*/ 132 w 168"/>
              <a:gd name="T5" fmla="*/ 37 h 169"/>
              <a:gd name="T6" fmla="*/ 84 w 168"/>
              <a:gd name="T7" fmla="*/ 17 h 169"/>
              <a:gd name="T8" fmla="*/ 17 w 168"/>
              <a:gd name="T9" fmla="*/ 84 h 169"/>
              <a:gd name="T10" fmla="*/ 84 w 168"/>
              <a:gd name="T11" fmla="*/ 152 h 169"/>
              <a:gd name="T12" fmla="*/ 152 w 168"/>
              <a:gd name="T13" fmla="*/ 84 h 169"/>
              <a:gd name="T14" fmla="*/ 143 w 168"/>
              <a:gd name="T15" fmla="*/ 51 h 169"/>
              <a:gd name="T16" fmla="*/ 154 w 168"/>
              <a:gd name="T17" fmla="*/ 37 h 169"/>
              <a:gd name="T18" fmla="*/ 168 w 168"/>
              <a:gd name="T19" fmla="*/ 84 h 169"/>
              <a:gd name="T20" fmla="*/ 84 w 168"/>
              <a:gd name="T21" fmla="*/ 169 h 169"/>
              <a:gd name="T22" fmla="*/ 0 w 168"/>
              <a:gd name="T23" fmla="*/ 84 h 169"/>
              <a:gd name="T24" fmla="*/ 84 w 168"/>
              <a:gd name="T25" fmla="*/ 0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8" h="169">
                <a:moveTo>
                  <a:pt x="84" y="0"/>
                </a:moveTo>
                <a:cubicBezTo>
                  <a:pt x="107" y="0"/>
                  <a:pt x="128" y="9"/>
                  <a:pt x="143" y="24"/>
                </a:cubicBezTo>
                <a:cubicBezTo>
                  <a:pt x="139" y="28"/>
                  <a:pt x="135" y="32"/>
                  <a:pt x="132" y="37"/>
                </a:cubicBezTo>
                <a:cubicBezTo>
                  <a:pt x="120" y="24"/>
                  <a:pt x="103" y="17"/>
                  <a:pt x="84" y="17"/>
                </a:cubicBezTo>
                <a:cubicBezTo>
                  <a:pt x="47" y="17"/>
                  <a:pt x="17" y="47"/>
                  <a:pt x="17" y="84"/>
                </a:cubicBezTo>
                <a:cubicBezTo>
                  <a:pt x="17" y="122"/>
                  <a:pt x="47" y="152"/>
                  <a:pt x="84" y="152"/>
                </a:cubicBezTo>
                <a:cubicBezTo>
                  <a:pt x="121" y="152"/>
                  <a:pt x="152" y="122"/>
                  <a:pt x="152" y="84"/>
                </a:cubicBezTo>
                <a:cubicBezTo>
                  <a:pt x="152" y="72"/>
                  <a:pt x="148" y="61"/>
                  <a:pt x="143" y="51"/>
                </a:cubicBezTo>
                <a:cubicBezTo>
                  <a:pt x="146" y="46"/>
                  <a:pt x="149" y="41"/>
                  <a:pt x="154" y="37"/>
                </a:cubicBezTo>
                <a:cubicBezTo>
                  <a:pt x="163" y="50"/>
                  <a:pt x="168" y="67"/>
                  <a:pt x="168" y="84"/>
                </a:cubicBezTo>
                <a:cubicBezTo>
                  <a:pt x="168" y="131"/>
                  <a:pt x="131" y="169"/>
                  <a:pt x="84" y="169"/>
                </a:cubicBezTo>
                <a:cubicBezTo>
                  <a:pt x="38" y="169"/>
                  <a:pt x="0" y="131"/>
                  <a:pt x="0" y="84"/>
                </a:cubicBezTo>
                <a:cubicBezTo>
                  <a:pt x="0" y="38"/>
                  <a:pt x="38" y="0"/>
                  <a:pt x="84" y="0"/>
                </a:cubicBezTo>
                <a:close/>
              </a:path>
            </a:pathLst>
          </a:custGeom>
          <a:solidFill>
            <a:srgbClr val="F35E40"/>
          </a:solidFill>
          <a:ln w="5" cap="flat">
            <a:noFill/>
            <a:prstDash val="solid"/>
            <a:miter lim="800000"/>
          </a:ln>
        </p:spPr>
        <p:txBody>
          <a:bodyPr vert="horz" wrap="square" lIns="91423" tIns="45712" rIns="91423" bIns="45712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6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  <a:cs typeface="+mn-lt"/>
            </a:endParaRPr>
          </a:p>
        </p:txBody>
      </p:sp>
      <p:sp>
        <p:nvSpPr>
          <p:cNvPr id="58" name="Freeform 7"/>
          <p:cNvSpPr>
            <a:spLocks noEditPoints="1"/>
          </p:cNvSpPr>
          <p:nvPr/>
        </p:nvSpPr>
        <p:spPr bwMode="auto">
          <a:xfrm>
            <a:off x="4673318" y="2808882"/>
            <a:ext cx="1690071" cy="1689977"/>
          </a:xfrm>
          <a:custGeom>
            <a:avLst/>
            <a:gdLst>
              <a:gd name="T0" fmla="*/ 84 w 169"/>
              <a:gd name="T1" fmla="*/ 0 h 169"/>
              <a:gd name="T2" fmla="*/ 169 w 169"/>
              <a:gd name="T3" fmla="*/ 84 h 169"/>
              <a:gd name="T4" fmla="*/ 154 w 169"/>
              <a:gd name="T5" fmla="*/ 132 h 169"/>
              <a:gd name="T6" fmla="*/ 143 w 169"/>
              <a:gd name="T7" fmla="*/ 118 h 169"/>
              <a:gd name="T8" fmla="*/ 152 w 169"/>
              <a:gd name="T9" fmla="*/ 84 h 169"/>
              <a:gd name="T10" fmla="*/ 84 w 169"/>
              <a:gd name="T11" fmla="*/ 17 h 169"/>
              <a:gd name="T12" fmla="*/ 17 w 169"/>
              <a:gd name="T13" fmla="*/ 84 h 169"/>
              <a:gd name="T14" fmla="*/ 26 w 169"/>
              <a:gd name="T15" fmla="*/ 118 h 169"/>
              <a:gd name="T16" fmla="*/ 15 w 169"/>
              <a:gd name="T17" fmla="*/ 132 h 169"/>
              <a:gd name="T18" fmla="*/ 0 w 169"/>
              <a:gd name="T19" fmla="*/ 84 h 169"/>
              <a:gd name="T20" fmla="*/ 84 w 169"/>
              <a:gd name="T21" fmla="*/ 0 h 169"/>
              <a:gd name="T22" fmla="*/ 143 w 169"/>
              <a:gd name="T23" fmla="*/ 145 h 169"/>
              <a:gd name="T24" fmla="*/ 84 w 169"/>
              <a:gd name="T25" fmla="*/ 169 h 169"/>
              <a:gd name="T26" fmla="*/ 26 w 169"/>
              <a:gd name="T27" fmla="*/ 145 h 169"/>
              <a:gd name="T28" fmla="*/ 37 w 169"/>
              <a:gd name="T29" fmla="*/ 132 h 169"/>
              <a:gd name="T30" fmla="*/ 84 w 169"/>
              <a:gd name="T31" fmla="*/ 152 h 169"/>
              <a:gd name="T32" fmla="*/ 132 w 169"/>
              <a:gd name="T33" fmla="*/ 132 h 169"/>
              <a:gd name="T34" fmla="*/ 143 w 169"/>
              <a:gd name="T35" fmla="*/ 145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69" h="169">
                <a:moveTo>
                  <a:pt x="84" y="0"/>
                </a:moveTo>
                <a:cubicBezTo>
                  <a:pt x="131" y="0"/>
                  <a:pt x="169" y="38"/>
                  <a:pt x="169" y="84"/>
                </a:cubicBezTo>
                <a:cubicBezTo>
                  <a:pt x="169" y="102"/>
                  <a:pt x="163" y="119"/>
                  <a:pt x="154" y="132"/>
                </a:cubicBezTo>
                <a:cubicBezTo>
                  <a:pt x="150" y="128"/>
                  <a:pt x="146" y="123"/>
                  <a:pt x="143" y="118"/>
                </a:cubicBezTo>
                <a:cubicBezTo>
                  <a:pt x="149" y="108"/>
                  <a:pt x="152" y="97"/>
                  <a:pt x="152" y="84"/>
                </a:cubicBezTo>
                <a:cubicBezTo>
                  <a:pt x="152" y="47"/>
                  <a:pt x="122" y="17"/>
                  <a:pt x="84" y="17"/>
                </a:cubicBezTo>
                <a:cubicBezTo>
                  <a:pt x="47" y="17"/>
                  <a:pt x="17" y="47"/>
                  <a:pt x="17" y="84"/>
                </a:cubicBezTo>
                <a:cubicBezTo>
                  <a:pt x="17" y="97"/>
                  <a:pt x="20" y="108"/>
                  <a:pt x="26" y="118"/>
                </a:cubicBezTo>
                <a:cubicBezTo>
                  <a:pt x="23" y="123"/>
                  <a:pt x="19" y="128"/>
                  <a:pt x="15" y="132"/>
                </a:cubicBezTo>
                <a:cubicBezTo>
                  <a:pt x="5" y="119"/>
                  <a:pt x="0" y="102"/>
                  <a:pt x="0" y="84"/>
                </a:cubicBezTo>
                <a:cubicBezTo>
                  <a:pt x="0" y="38"/>
                  <a:pt x="38" y="0"/>
                  <a:pt x="84" y="0"/>
                </a:cubicBezTo>
                <a:close/>
                <a:moveTo>
                  <a:pt x="143" y="145"/>
                </a:moveTo>
                <a:cubicBezTo>
                  <a:pt x="128" y="160"/>
                  <a:pt x="107" y="169"/>
                  <a:pt x="84" y="169"/>
                </a:cubicBezTo>
                <a:cubicBezTo>
                  <a:pt x="62" y="169"/>
                  <a:pt x="41" y="160"/>
                  <a:pt x="26" y="145"/>
                </a:cubicBezTo>
                <a:cubicBezTo>
                  <a:pt x="30" y="141"/>
                  <a:pt x="33" y="137"/>
                  <a:pt x="37" y="132"/>
                </a:cubicBezTo>
                <a:cubicBezTo>
                  <a:pt x="49" y="144"/>
                  <a:pt x="66" y="152"/>
                  <a:pt x="84" y="152"/>
                </a:cubicBezTo>
                <a:cubicBezTo>
                  <a:pt x="103" y="152"/>
                  <a:pt x="120" y="144"/>
                  <a:pt x="132" y="132"/>
                </a:cubicBezTo>
                <a:cubicBezTo>
                  <a:pt x="135" y="137"/>
                  <a:pt x="139" y="141"/>
                  <a:pt x="143" y="145"/>
                </a:cubicBezTo>
                <a:close/>
              </a:path>
            </a:pathLst>
          </a:custGeom>
          <a:solidFill>
            <a:srgbClr val="4D8689"/>
          </a:solidFill>
          <a:ln w="5" cap="flat">
            <a:noFill/>
            <a:prstDash val="solid"/>
            <a:miter lim="800000"/>
          </a:ln>
        </p:spPr>
        <p:txBody>
          <a:bodyPr vert="horz" wrap="square" lIns="91423" tIns="45712" rIns="91423" bIns="45712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6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  <a:cs typeface="+mn-lt"/>
            </a:endParaRPr>
          </a:p>
        </p:txBody>
      </p:sp>
      <p:sp>
        <p:nvSpPr>
          <p:cNvPr id="59" name="Freeform 8"/>
          <p:cNvSpPr>
            <a:spLocks noEditPoints="1"/>
          </p:cNvSpPr>
          <p:nvPr/>
        </p:nvSpPr>
        <p:spPr bwMode="auto">
          <a:xfrm>
            <a:off x="5842387" y="2808882"/>
            <a:ext cx="1690071" cy="1689977"/>
          </a:xfrm>
          <a:custGeom>
            <a:avLst/>
            <a:gdLst>
              <a:gd name="T0" fmla="*/ 85 w 169"/>
              <a:gd name="T1" fmla="*/ 0 h 169"/>
              <a:gd name="T2" fmla="*/ 143 w 169"/>
              <a:gd name="T3" fmla="*/ 24 h 169"/>
              <a:gd name="T4" fmla="*/ 132 w 169"/>
              <a:gd name="T5" fmla="*/ 37 h 169"/>
              <a:gd name="T6" fmla="*/ 85 w 169"/>
              <a:gd name="T7" fmla="*/ 17 h 169"/>
              <a:gd name="T8" fmla="*/ 37 w 169"/>
              <a:gd name="T9" fmla="*/ 37 h 169"/>
              <a:gd name="T10" fmla="*/ 26 w 169"/>
              <a:gd name="T11" fmla="*/ 24 h 169"/>
              <a:gd name="T12" fmla="*/ 85 w 169"/>
              <a:gd name="T13" fmla="*/ 0 h 169"/>
              <a:gd name="T14" fmla="*/ 154 w 169"/>
              <a:gd name="T15" fmla="*/ 37 h 169"/>
              <a:gd name="T16" fmla="*/ 169 w 169"/>
              <a:gd name="T17" fmla="*/ 84 h 169"/>
              <a:gd name="T18" fmla="*/ 85 w 169"/>
              <a:gd name="T19" fmla="*/ 169 h 169"/>
              <a:gd name="T20" fmla="*/ 0 w 169"/>
              <a:gd name="T21" fmla="*/ 84 h 169"/>
              <a:gd name="T22" fmla="*/ 15 w 169"/>
              <a:gd name="T23" fmla="*/ 37 h 169"/>
              <a:gd name="T24" fmla="*/ 26 w 169"/>
              <a:gd name="T25" fmla="*/ 51 h 169"/>
              <a:gd name="T26" fmla="*/ 17 w 169"/>
              <a:gd name="T27" fmla="*/ 84 h 169"/>
              <a:gd name="T28" fmla="*/ 85 w 169"/>
              <a:gd name="T29" fmla="*/ 152 h 169"/>
              <a:gd name="T30" fmla="*/ 152 w 169"/>
              <a:gd name="T31" fmla="*/ 84 h 169"/>
              <a:gd name="T32" fmla="*/ 143 w 169"/>
              <a:gd name="T33" fmla="*/ 51 h 169"/>
              <a:gd name="T34" fmla="*/ 154 w 169"/>
              <a:gd name="T35" fmla="*/ 37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69" h="169">
                <a:moveTo>
                  <a:pt x="85" y="0"/>
                </a:moveTo>
                <a:cubicBezTo>
                  <a:pt x="107" y="0"/>
                  <a:pt x="128" y="9"/>
                  <a:pt x="143" y="24"/>
                </a:cubicBezTo>
                <a:cubicBezTo>
                  <a:pt x="139" y="28"/>
                  <a:pt x="135" y="32"/>
                  <a:pt x="132" y="37"/>
                </a:cubicBezTo>
                <a:cubicBezTo>
                  <a:pt x="120" y="24"/>
                  <a:pt x="103" y="17"/>
                  <a:pt x="85" y="17"/>
                </a:cubicBezTo>
                <a:cubicBezTo>
                  <a:pt x="66" y="17"/>
                  <a:pt x="49" y="24"/>
                  <a:pt x="37" y="37"/>
                </a:cubicBezTo>
                <a:cubicBezTo>
                  <a:pt x="34" y="32"/>
                  <a:pt x="30" y="28"/>
                  <a:pt x="26" y="24"/>
                </a:cubicBezTo>
                <a:cubicBezTo>
                  <a:pt x="41" y="9"/>
                  <a:pt x="62" y="0"/>
                  <a:pt x="85" y="0"/>
                </a:cubicBezTo>
                <a:close/>
                <a:moveTo>
                  <a:pt x="154" y="37"/>
                </a:moveTo>
                <a:cubicBezTo>
                  <a:pt x="164" y="50"/>
                  <a:pt x="169" y="67"/>
                  <a:pt x="169" y="84"/>
                </a:cubicBezTo>
                <a:cubicBezTo>
                  <a:pt x="169" y="131"/>
                  <a:pt x="131" y="169"/>
                  <a:pt x="85" y="169"/>
                </a:cubicBezTo>
                <a:cubicBezTo>
                  <a:pt x="38" y="169"/>
                  <a:pt x="0" y="131"/>
                  <a:pt x="0" y="84"/>
                </a:cubicBezTo>
                <a:cubicBezTo>
                  <a:pt x="0" y="67"/>
                  <a:pt x="6" y="50"/>
                  <a:pt x="15" y="37"/>
                </a:cubicBezTo>
                <a:cubicBezTo>
                  <a:pt x="19" y="41"/>
                  <a:pt x="23" y="46"/>
                  <a:pt x="26" y="51"/>
                </a:cubicBezTo>
                <a:cubicBezTo>
                  <a:pt x="20" y="61"/>
                  <a:pt x="17" y="72"/>
                  <a:pt x="17" y="84"/>
                </a:cubicBezTo>
                <a:cubicBezTo>
                  <a:pt x="17" y="122"/>
                  <a:pt x="47" y="152"/>
                  <a:pt x="85" y="152"/>
                </a:cubicBezTo>
                <a:cubicBezTo>
                  <a:pt x="122" y="152"/>
                  <a:pt x="152" y="122"/>
                  <a:pt x="152" y="84"/>
                </a:cubicBezTo>
                <a:cubicBezTo>
                  <a:pt x="152" y="72"/>
                  <a:pt x="149" y="61"/>
                  <a:pt x="143" y="51"/>
                </a:cubicBezTo>
                <a:cubicBezTo>
                  <a:pt x="146" y="46"/>
                  <a:pt x="150" y="41"/>
                  <a:pt x="154" y="37"/>
                </a:cubicBezTo>
                <a:close/>
              </a:path>
            </a:pathLst>
          </a:custGeom>
          <a:solidFill>
            <a:srgbClr val="F35E40"/>
          </a:solidFill>
          <a:ln w="5" cap="flat">
            <a:noFill/>
            <a:prstDash val="solid"/>
            <a:miter lim="800000"/>
          </a:ln>
        </p:spPr>
        <p:txBody>
          <a:bodyPr vert="horz" wrap="square" lIns="91423" tIns="45712" rIns="91423" bIns="45712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6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  <a:cs typeface="+mn-lt"/>
            </a:endParaRPr>
          </a:p>
        </p:txBody>
      </p:sp>
      <p:sp>
        <p:nvSpPr>
          <p:cNvPr id="60" name="Freeform 9"/>
          <p:cNvSpPr/>
          <p:nvPr/>
        </p:nvSpPr>
        <p:spPr bwMode="auto">
          <a:xfrm>
            <a:off x="7015691" y="2808882"/>
            <a:ext cx="1690071" cy="1689977"/>
          </a:xfrm>
          <a:custGeom>
            <a:avLst/>
            <a:gdLst>
              <a:gd name="T0" fmla="*/ 85 w 169"/>
              <a:gd name="T1" fmla="*/ 0 h 169"/>
              <a:gd name="T2" fmla="*/ 169 w 169"/>
              <a:gd name="T3" fmla="*/ 84 h 169"/>
              <a:gd name="T4" fmla="*/ 85 w 169"/>
              <a:gd name="T5" fmla="*/ 169 h 169"/>
              <a:gd name="T6" fmla="*/ 26 w 169"/>
              <a:gd name="T7" fmla="*/ 145 h 169"/>
              <a:gd name="T8" fmla="*/ 37 w 169"/>
              <a:gd name="T9" fmla="*/ 132 h 169"/>
              <a:gd name="T10" fmla="*/ 85 w 169"/>
              <a:gd name="T11" fmla="*/ 152 h 169"/>
              <a:gd name="T12" fmla="*/ 152 w 169"/>
              <a:gd name="T13" fmla="*/ 84 h 169"/>
              <a:gd name="T14" fmla="*/ 85 w 169"/>
              <a:gd name="T15" fmla="*/ 17 h 169"/>
              <a:gd name="T16" fmla="*/ 17 w 169"/>
              <a:gd name="T17" fmla="*/ 84 h 169"/>
              <a:gd name="T18" fmla="*/ 26 w 169"/>
              <a:gd name="T19" fmla="*/ 118 h 169"/>
              <a:gd name="T20" fmla="*/ 15 w 169"/>
              <a:gd name="T21" fmla="*/ 132 h 169"/>
              <a:gd name="T22" fmla="*/ 0 w 169"/>
              <a:gd name="T23" fmla="*/ 84 h 169"/>
              <a:gd name="T24" fmla="*/ 85 w 169"/>
              <a:gd name="T25" fmla="*/ 0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9" h="169">
                <a:moveTo>
                  <a:pt x="85" y="0"/>
                </a:moveTo>
                <a:cubicBezTo>
                  <a:pt x="131" y="0"/>
                  <a:pt x="169" y="38"/>
                  <a:pt x="169" y="84"/>
                </a:cubicBezTo>
                <a:cubicBezTo>
                  <a:pt x="169" y="131"/>
                  <a:pt x="131" y="169"/>
                  <a:pt x="85" y="169"/>
                </a:cubicBezTo>
                <a:cubicBezTo>
                  <a:pt x="62" y="169"/>
                  <a:pt x="41" y="160"/>
                  <a:pt x="26" y="145"/>
                </a:cubicBezTo>
                <a:cubicBezTo>
                  <a:pt x="30" y="141"/>
                  <a:pt x="34" y="137"/>
                  <a:pt x="37" y="132"/>
                </a:cubicBezTo>
                <a:cubicBezTo>
                  <a:pt x="49" y="144"/>
                  <a:pt x="66" y="152"/>
                  <a:pt x="85" y="152"/>
                </a:cubicBezTo>
                <a:cubicBezTo>
                  <a:pt x="122" y="152"/>
                  <a:pt x="152" y="122"/>
                  <a:pt x="152" y="84"/>
                </a:cubicBezTo>
                <a:cubicBezTo>
                  <a:pt x="152" y="47"/>
                  <a:pt x="122" y="17"/>
                  <a:pt x="85" y="17"/>
                </a:cubicBezTo>
                <a:cubicBezTo>
                  <a:pt x="48" y="17"/>
                  <a:pt x="17" y="47"/>
                  <a:pt x="17" y="84"/>
                </a:cubicBezTo>
                <a:cubicBezTo>
                  <a:pt x="17" y="97"/>
                  <a:pt x="21" y="108"/>
                  <a:pt x="26" y="118"/>
                </a:cubicBezTo>
                <a:cubicBezTo>
                  <a:pt x="23" y="123"/>
                  <a:pt x="19" y="128"/>
                  <a:pt x="15" y="132"/>
                </a:cubicBezTo>
                <a:cubicBezTo>
                  <a:pt x="6" y="119"/>
                  <a:pt x="0" y="102"/>
                  <a:pt x="0" y="84"/>
                </a:cubicBezTo>
                <a:cubicBezTo>
                  <a:pt x="0" y="38"/>
                  <a:pt x="38" y="0"/>
                  <a:pt x="85" y="0"/>
                </a:cubicBezTo>
                <a:close/>
              </a:path>
            </a:pathLst>
          </a:custGeom>
          <a:solidFill>
            <a:srgbClr val="4D8689"/>
          </a:solidFill>
          <a:ln w="5" cap="flat">
            <a:noFill/>
            <a:prstDash val="solid"/>
            <a:miter lim="800000"/>
          </a:ln>
        </p:spPr>
        <p:txBody>
          <a:bodyPr vert="horz" wrap="square" lIns="91423" tIns="45712" rIns="91423" bIns="45712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6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  <a:cs typeface="+mn-lt"/>
            </a:endParaRPr>
          </a:p>
        </p:txBody>
      </p:sp>
      <p:sp>
        <p:nvSpPr>
          <p:cNvPr id="61" name="Freeform 10"/>
          <p:cNvSpPr/>
          <p:nvPr/>
        </p:nvSpPr>
        <p:spPr bwMode="auto">
          <a:xfrm>
            <a:off x="3491539" y="2245557"/>
            <a:ext cx="851389" cy="372728"/>
          </a:xfrm>
          <a:custGeom>
            <a:avLst/>
            <a:gdLst>
              <a:gd name="T0" fmla="*/ 201 w 201"/>
              <a:gd name="T1" fmla="*/ 88 h 88"/>
              <a:gd name="T2" fmla="*/ 201 w 201"/>
              <a:gd name="T3" fmla="*/ 0 h 88"/>
              <a:gd name="T4" fmla="*/ 0 w 201"/>
              <a:gd name="T5" fmla="*/ 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1" h="88">
                <a:moveTo>
                  <a:pt x="201" y="88"/>
                </a:moveTo>
                <a:lnTo>
                  <a:pt x="201" y="0"/>
                </a:lnTo>
                <a:lnTo>
                  <a:pt x="0" y="0"/>
                </a:lnTo>
              </a:path>
            </a:pathLst>
          </a:custGeom>
          <a:noFill/>
          <a:ln w="12700" cap="flat">
            <a:solidFill>
              <a:schemeClr val="bg1">
                <a:lumMod val="50000"/>
              </a:schemeClr>
            </a:solidFill>
            <a:prstDash val="solid"/>
            <a:miter lim="800000"/>
            <a:headEnd type="diamond" w="med" len="med"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3" tIns="45712" rIns="91423" bIns="45712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6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  <a:cs typeface="+mn-lt"/>
            </a:endParaRPr>
          </a:p>
        </p:txBody>
      </p:sp>
      <p:sp>
        <p:nvSpPr>
          <p:cNvPr id="62" name="Freeform 11"/>
          <p:cNvSpPr/>
          <p:nvPr/>
        </p:nvSpPr>
        <p:spPr bwMode="auto">
          <a:xfrm>
            <a:off x="2873119" y="2038015"/>
            <a:ext cx="448991" cy="398141"/>
          </a:xfrm>
          <a:custGeom>
            <a:avLst/>
            <a:gdLst>
              <a:gd name="T0" fmla="*/ 7 w 45"/>
              <a:gd name="T1" fmla="*/ 0 h 40"/>
              <a:gd name="T2" fmla="*/ 39 w 45"/>
              <a:gd name="T3" fmla="*/ 0 h 40"/>
              <a:gd name="T4" fmla="*/ 45 w 45"/>
              <a:gd name="T5" fmla="*/ 7 h 40"/>
              <a:gd name="T6" fmla="*/ 45 w 45"/>
              <a:gd name="T7" fmla="*/ 33 h 40"/>
              <a:gd name="T8" fmla="*/ 39 w 45"/>
              <a:gd name="T9" fmla="*/ 40 h 40"/>
              <a:gd name="T10" fmla="*/ 7 w 45"/>
              <a:gd name="T11" fmla="*/ 40 h 40"/>
              <a:gd name="T12" fmla="*/ 0 w 45"/>
              <a:gd name="T13" fmla="*/ 33 h 40"/>
              <a:gd name="T14" fmla="*/ 0 w 45"/>
              <a:gd name="T15" fmla="*/ 7 h 40"/>
              <a:gd name="T16" fmla="*/ 7 w 45"/>
              <a:gd name="T17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" h="40">
                <a:moveTo>
                  <a:pt x="7" y="0"/>
                </a:moveTo>
                <a:cubicBezTo>
                  <a:pt x="39" y="0"/>
                  <a:pt x="39" y="0"/>
                  <a:pt x="39" y="0"/>
                </a:cubicBezTo>
                <a:cubicBezTo>
                  <a:pt x="42" y="0"/>
                  <a:pt x="45" y="3"/>
                  <a:pt x="45" y="7"/>
                </a:cubicBezTo>
                <a:cubicBezTo>
                  <a:pt x="45" y="33"/>
                  <a:pt x="45" y="33"/>
                  <a:pt x="45" y="33"/>
                </a:cubicBezTo>
                <a:cubicBezTo>
                  <a:pt x="45" y="37"/>
                  <a:pt x="42" y="40"/>
                  <a:pt x="39" y="40"/>
                </a:cubicBezTo>
                <a:cubicBezTo>
                  <a:pt x="7" y="40"/>
                  <a:pt x="7" y="40"/>
                  <a:pt x="7" y="40"/>
                </a:cubicBezTo>
                <a:cubicBezTo>
                  <a:pt x="3" y="40"/>
                  <a:pt x="0" y="37"/>
                  <a:pt x="0" y="33"/>
                </a:cubicBezTo>
                <a:cubicBezTo>
                  <a:pt x="0" y="7"/>
                  <a:pt x="0" y="7"/>
                  <a:pt x="0" y="7"/>
                </a:cubicBezTo>
                <a:cubicBezTo>
                  <a:pt x="0" y="3"/>
                  <a:pt x="3" y="0"/>
                  <a:pt x="7" y="0"/>
                </a:cubicBezTo>
                <a:close/>
              </a:path>
            </a:pathLst>
          </a:custGeom>
          <a:solidFill>
            <a:srgbClr val="F35E40"/>
          </a:solidFill>
          <a:ln w="5" cap="flat">
            <a:noFill/>
            <a:prstDash val="solid"/>
            <a:miter lim="800000"/>
          </a:ln>
        </p:spPr>
        <p:txBody>
          <a:bodyPr vert="horz" wrap="square" lIns="91423" tIns="45712" rIns="91423" bIns="45712" numCol="1" anchor="ctr" anchorCtr="0" compatLnSpc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6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lt"/>
              </a:rPr>
              <a:t>1</a:t>
            </a:r>
            <a:endParaRPr kumimoji="0" lang="en-US" altLang="zh-CN" sz="1865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  <a:cs typeface="+mn-lt"/>
            </a:endParaRPr>
          </a:p>
        </p:txBody>
      </p:sp>
      <p:sp>
        <p:nvSpPr>
          <p:cNvPr id="63" name="Freeform 12"/>
          <p:cNvSpPr/>
          <p:nvPr/>
        </p:nvSpPr>
        <p:spPr bwMode="auto">
          <a:xfrm>
            <a:off x="7845900" y="2245557"/>
            <a:ext cx="847152" cy="372728"/>
          </a:xfrm>
          <a:custGeom>
            <a:avLst/>
            <a:gdLst>
              <a:gd name="T0" fmla="*/ 0 w 200"/>
              <a:gd name="T1" fmla="*/ 88 h 88"/>
              <a:gd name="T2" fmla="*/ 0 w 200"/>
              <a:gd name="T3" fmla="*/ 0 h 88"/>
              <a:gd name="T4" fmla="*/ 200 w 200"/>
              <a:gd name="T5" fmla="*/ 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0" h="88">
                <a:moveTo>
                  <a:pt x="0" y="88"/>
                </a:moveTo>
                <a:lnTo>
                  <a:pt x="0" y="0"/>
                </a:lnTo>
                <a:lnTo>
                  <a:pt x="200" y="0"/>
                </a:lnTo>
              </a:path>
            </a:pathLst>
          </a:custGeom>
          <a:noFill/>
          <a:ln w="12700" cap="flat">
            <a:solidFill>
              <a:schemeClr val="bg1">
                <a:lumMod val="50000"/>
              </a:schemeClr>
            </a:solidFill>
            <a:prstDash val="solid"/>
            <a:miter lim="800000"/>
            <a:headEnd type="diamond" w="med" len="med"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3" tIns="45712" rIns="91423" bIns="45712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6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  <a:cs typeface="+mn-lt"/>
            </a:endParaRPr>
          </a:p>
        </p:txBody>
      </p:sp>
      <p:sp>
        <p:nvSpPr>
          <p:cNvPr id="64" name="Freeform 13"/>
          <p:cNvSpPr/>
          <p:nvPr/>
        </p:nvSpPr>
        <p:spPr bwMode="auto">
          <a:xfrm>
            <a:off x="8854013" y="2038015"/>
            <a:ext cx="461699" cy="398141"/>
          </a:xfrm>
          <a:custGeom>
            <a:avLst/>
            <a:gdLst>
              <a:gd name="T0" fmla="*/ 39 w 46"/>
              <a:gd name="T1" fmla="*/ 0 h 40"/>
              <a:gd name="T2" fmla="*/ 7 w 46"/>
              <a:gd name="T3" fmla="*/ 0 h 40"/>
              <a:gd name="T4" fmla="*/ 0 w 46"/>
              <a:gd name="T5" fmla="*/ 7 h 40"/>
              <a:gd name="T6" fmla="*/ 0 w 46"/>
              <a:gd name="T7" fmla="*/ 33 h 40"/>
              <a:gd name="T8" fmla="*/ 7 w 46"/>
              <a:gd name="T9" fmla="*/ 40 h 40"/>
              <a:gd name="T10" fmla="*/ 39 w 46"/>
              <a:gd name="T11" fmla="*/ 40 h 40"/>
              <a:gd name="T12" fmla="*/ 46 w 46"/>
              <a:gd name="T13" fmla="*/ 33 h 40"/>
              <a:gd name="T14" fmla="*/ 46 w 46"/>
              <a:gd name="T15" fmla="*/ 7 h 40"/>
              <a:gd name="T16" fmla="*/ 39 w 46"/>
              <a:gd name="T17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6" h="40">
                <a:moveTo>
                  <a:pt x="39" y="0"/>
                </a:moveTo>
                <a:cubicBezTo>
                  <a:pt x="7" y="0"/>
                  <a:pt x="7" y="0"/>
                  <a:pt x="7" y="0"/>
                </a:cubicBezTo>
                <a:cubicBezTo>
                  <a:pt x="3" y="0"/>
                  <a:pt x="0" y="3"/>
                  <a:pt x="0" y="7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37"/>
                  <a:pt x="3" y="40"/>
                  <a:pt x="7" y="40"/>
                </a:cubicBezTo>
                <a:cubicBezTo>
                  <a:pt x="39" y="40"/>
                  <a:pt x="39" y="40"/>
                  <a:pt x="39" y="40"/>
                </a:cubicBezTo>
                <a:cubicBezTo>
                  <a:pt x="43" y="40"/>
                  <a:pt x="46" y="37"/>
                  <a:pt x="46" y="33"/>
                </a:cubicBezTo>
                <a:cubicBezTo>
                  <a:pt x="46" y="7"/>
                  <a:pt x="46" y="7"/>
                  <a:pt x="46" y="7"/>
                </a:cubicBezTo>
                <a:cubicBezTo>
                  <a:pt x="46" y="3"/>
                  <a:pt x="43" y="0"/>
                  <a:pt x="39" y="0"/>
                </a:cubicBezTo>
                <a:close/>
              </a:path>
            </a:pathLst>
          </a:custGeom>
          <a:solidFill>
            <a:srgbClr val="4D8689"/>
          </a:solidFill>
          <a:ln w="5" cap="flat">
            <a:noFill/>
            <a:prstDash val="solid"/>
            <a:miter lim="800000"/>
          </a:ln>
        </p:spPr>
        <p:txBody>
          <a:bodyPr vert="horz" wrap="square" lIns="91423" tIns="45712" rIns="91423" bIns="45712" numCol="1" anchor="ctr" anchorCtr="0" compatLnSpc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6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lt"/>
              </a:rPr>
              <a:t>4</a:t>
            </a:r>
            <a:endParaRPr kumimoji="0" lang="en-US" altLang="zh-CN" sz="1865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  <a:cs typeface="+mn-lt"/>
            </a:endParaRPr>
          </a:p>
        </p:txBody>
      </p:sp>
      <p:sp>
        <p:nvSpPr>
          <p:cNvPr id="65" name="Freeform 14"/>
          <p:cNvSpPr/>
          <p:nvPr/>
        </p:nvSpPr>
        <p:spPr bwMode="auto">
          <a:xfrm>
            <a:off x="4681788" y="4625925"/>
            <a:ext cx="851389" cy="381199"/>
          </a:xfrm>
          <a:custGeom>
            <a:avLst/>
            <a:gdLst>
              <a:gd name="T0" fmla="*/ 201 w 201"/>
              <a:gd name="T1" fmla="*/ 0 h 90"/>
              <a:gd name="T2" fmla="*/ 201 w 201"/>
              <a:gd name="T3" fmla="*/ 90 h 90"/>
              <a:gd name="T4" fmla="*/ 0 w 201"/>
              <a:gd name="T5" fmla="*/ 9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1" h="90">
                <a:moveTo>
                  <a:pt x="201" y="0"/>
                </a:moveTo>
                <a:lnTo>
                  <a:pt x="201" y="90"/>
                </a:lnTo>
                <a:lnTo>
                  <a:pt x="0" y="90"/>
                </a:lnTo>
              </a:path>
            </a:pathLst>
          </a:custGeom>
          <a:noFill/>
          <a:ln w="12700" cap="flat">
            <a:solidFill>
              <a:schemeClr val="bg1">
                <a:lumMod val="50000"/>
              </a:schemeClr>
            </a:solidFill>
            <a:prstDash val="solid"/>
            <a:miter lim="800000"/>
            <a:headEnd type="diamond" w="med" len="med"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3" tIns="45712" rIns="91423" bIns="45712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6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  <a:cs typeface="+mn-lt"/>
            </a:endParaRPr>
          </a:p>
        </p:txBody>
      </p:sp>
      <p:sp>
        <p:nvSpPr>
          <p:cNvPr id="66" name="Freeform 15"/>
          <p:cNvSpPr/>
          <p:nvPr/>
        </p:nvSpPr>
        <p:spPr bwMode="auto">
          <a:xfrm>
            <a:off x="4054897" y="4816523"/>
            <a:ext cx="457463" cy="389669"/>
          </a:xfrm>
          <a:custGeom>
            <a:avLst/>
            <a:gdLst>
              <a:gd name="T0" fmla="*/ 7 w 46"/>
              <a:gd name="T1" fmla="*/ 39 h 39"/>
              <a:gd name="T2" fmla="*/ 39 w 46"/>
              <a:gd name="T3" fmla="*/ 39 h 39"/>
              <a:gd name="T4" fmla="*/ 46 w 46"/>
              <a:gd name="T5" fmla="*/ 32 h 39"/>
              <a:gd name="T6" fmla="*/ 46 w 46"/>
              <a:gd name="T7" fmla="*/ 7 h 39"/>
              <a:gd name="T8" fmla="*/ 39 w 46"/>
              <a:gd name="T9" fmla="*/ 0 h 39"/>
              <a:gd name="T10" fmla="*/ 7 w 46"/>
              <a:gd name="T11" fmla="*/ 0 h 39"/>
              <a:gd name="T12" fmla="*/ 0 w 46"/>
              <a:gd name="T13" fmla="*/ 7 h 39"/>
              <a:gd name="T14" fmla="*/ 0 w 46"/>
              <a:gd name="T15" fmla="*/ 32 h 39"/>
              <a:gd name="T16" fmla="*/ 7 w 46"/>
              <a:gd name="T17" fmla="*/ 3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6" h="39">
                <a:moveTo>
                  <a:pt x="7" y="39"/>
                </a:moveTo>
                <a:cubicBezTo>
                  <a:pt x="39" y="39"/>
                  <a:pt x="39" y="39"/>
                  <a:pt x="39" y="39"/>
                </a:cubicBezTo>
                <a:cubicBezTo>
                  <a:pt x="43" y="39"/>
                  <a:pt x="46" y="36"/>
                  <a:pt x="46" y="32"/>
                </a:cubicBezTo>
                <a:cubicBezTo>
                  <a:pt x="46" y="7"/>
                  <a:pt x="46" y="7"/>
                  <a:pt x="46" y="7"/>
                </a:cubicBezTo>
                <a:cubicBezTo>
                  <a:pt x="46" y="3"/>
                  <a:pt x="43" y="0"/>
                  <a:pt x="39" y="0"/>
                </a:cubicBezTo>
                <a:cubicBezTo>
                  <a:pt x="7" y="0"/>
                  <a:pt x="7" y="0"/>
                  <a:pt x="7" y="0"/>
                </a:cubicBezTo>
                <a:cubicBezTo>
                  <a:pt x="3" y="0"/>
                  <a:pt x="0" y="3"/>
                  <a:pt x="0" y="7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36"/>
                  <a:pt x="3" y="39"/>
                  <a:pt x="7" y="39"/>
                </a:cubicBezTo>
                <a:close/>
              </a:path>
            </a:pathLst>
          </a:custGeom>
          <a:solidFill>
            <a:srgbClr val="4D8689"/>
          </a:solidFill>
          <a:ln w="5" cap="flat">
            <a:noFill/>
            <a:prstDash val="solid"/>
            <a:miter lim="800000"/>
          </a:ln>
        </p:spPr>
        <p:txBody>
          <a:bodyPr vert="horz" wrap="square" lIns="91423" tIns="45712" rIns="91423" bIns="45712" numCol="1" anchor="ctr" anchorCtr="0" compatLnSpc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6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lt"/>
              </a:rPr>
              <a:t>3</a:t>
            </a:r>
            <a:endParaRPr kumimoji="0" lang="en-US" altLang="zh-CN" sz="1865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  <a:cs typeface="+mn-lt"/>
            </a:endParaRPr>
          </a:p>
        </p:txBody>
      </p:sp>
      <p:sp>
        <p:nvSpPr>
          <p:cNvPr id="67" name="Freeform 16"/>
          <p:cNvSpPr/>
          <p:nvPr/>
        </p:nvSpPr>
        <p:spPr bwMode="auto">
          <a:xfrm>
            <a:off x="6664126" y="4625925"/>
            <a:ext cx="851389" cy="381199"/>
          </a:xfrm>
          <a:custGeom>
            <a:avLst/>
            <a:gdLst>
              <a:gd name="T0" fmla="*/ 0 w 201"/>
              <a:gd name="T1" fmla="*/ 0 h 90"/>
              <a:gd name="T2" fmla="*/ 0 w 201"/>
              <a:gd name="T3" fmla="*/ 90 h 90"/>
              <a:gd name="T4" fmla="*/ 201 w 201"/>
              <a:gd name="T5" fmla="*/ 9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1" h="90">
                <a:moveTo>
                  <a:pt x="0" y="0"/>
                </a:moveTo>
                <a:lnTo>
                  <a:pt x="0" y="90"/>
                </a:lnTo>
                <a:lnTo>
                  <a:pt x="201" y="90"/>
                </a:lnTo>
              </a:path>
            </a:pathLst>
          </a:custGeom>
          <a:noFill/>
          <a:ln w="12700" cap="flat">
            <a:solidFill>
              <a:schemeClr val="bg1">
                <a:lumMod val="50000"/>
              </a:schemeClr>
            </a:solidFill>
            <a:prstDash val="solid"/>
            <a:miter lim="800000"/>
            <a:headEnd type="diamond" w="med" len="med"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3" tIns="45712" rIns="91423" bIns="45712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6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  <a:cs typeface="+mn-lt"/>
            </a:endParaRPr>
          </a:p>
        </p:txBody>
      </p:sp>
      <p:sp>
        <p:nvSpPr>
          <p:cNvPr id="68" name="Freeform 17"/>
          <p:cNvSpPr/>
          <p:nvPr/>
        </p:nvSpPr>
        <p:spPr bwMode="auto">
          <a:xfrm>
            <a:off x="7684943" y="4816523"/>
            <a:ext cx="461699" cy="389669"/>
          </a:xfrm>
          <a:custGeom>
            <a:avLst/>
            <a:gdLst>
              <a:gd name="T0" fmla="*/ 39 w 46"/>
              <a:gd name="T1" fmla="*/ 39 h 39"/>
              <a:gd name="T2" fmla="*/ 7 w 46"/>
              <a:gd name="T3" fmla="*/ 39 h 39"/>
              <a:gd name="T4" fmla="*/ 0 w 46"/>
              <a:gd name="T5" fmla="*/ 32 h 39"/>
              <a:gd name="T6" fmla="*/ 0 w 46"/>
              <a:gd name="T7" fmla="*/ 7 h 39"/>
              <a:gd name="T8" fmla="*/ 7 w 46"/>
              <a:gd name="T9" fmla="*/ 0 h 39"/>
              <a:gd name="T10" fmla="*/ 39 w 46"/>
              <a:gd name="T11" fmla="*/ 0 h 39"/>
              <a:gd name="T12" fmla="*/ 46 w 46"/>
              <a:gd name="T13" fmla="*/ 7 h 39"/>
              <a:gd name="T14" fmla="*/ 46 w 46"/>
              <a:gd name="T15" fmla="*/ 32 h 39"/>
              <a:gd name="T16" fmla="*/ 39 w 46"/>
              <a:gd name="T17" fmla="*/ 3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6" h="39">
                <a:moveTo>
                  <a:pt x="39" y="39"/>
                </a:moveTo>
                <a:cubicBezTo>
                  <a:pt x="7" y="39"/>
                  <a:pt x="7" y="39"/>
                  <a:pt x="7" y="39"/>
                </a:cubicBezTo>
                <a:cubicBezTo>
                  <a:pt x="3" y="39"/>
                  <a:pt x="0" y="36"/>
                  <a:pt x="0" y="32"/>
                </a:cubicBezTo>
                <a:cubicBezTo>
                  <a:pt x="0" y="7"/>
                  <a:pt x="0" y="7"/>
                  <a:pt x="0" y="7"/>
                </a:cubicBezTo>
                <a:cubicBezTo>
                  <a:pt x="0" y="3"/>
                  <a:pt x="3" y="0"/>
                  <a:pt x="7" y="0"/>
                </a:cubicBezTo>
                <a:cubicBezTo>
                  <a:pt x="39" y="0"/>
                  <a:pt x="39" y="0"/>
                  <a:pt x="39" y="0"/>
                </a:cubicBezTo>
                <a:cubicBezTo>
                  <a:pt x="43" y="0"/>
                  <a:pt x="46" y="3"/>
                  <a:pt x="46" y="7"/>
                </a:cubicBezTo>
                <a:cubicBezTo>
                  <a:pt x="46" y="32"/>
                  <a:pt x="46" y="32"/>
                  <a:pt x="46" y="32"/>
                </a:cubicBezTo>
                <a:cubicBezTo>
                  <a:pt x="46" y="36"/>
                  <a:pt x="43" y="39"/>
                  <a:pt x="39" y="39"/>
                </a:cubicBezTo>
                <a:close/>
              </a:path>
            </a:pathLst>
          </a:custGeom>
          <a:solidFill>
            <a:srgbClr val="F35E40"/>
          </a:solidFill>
          <a:ln w="5" cap="flat">
            <a:noFill/>
            <a:prstDash val="solid"/>
            <a:miter lim="800000"/>
          </a:ln>
        </p:spPr>
        <p:txBody>
          <a:bodyPr vert="horz" wrap="square" lIns="91423" tIns="45712" rIns="91423" bIns="45712" numCol="1" anchor="ctr" anchorCtr="0" compatLnSpc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65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lt"/>
              </a:rPr>
              <a:t>2</a:t>
            </a:r>
            <a:endParaRPr kumimoji="0" lang="en-US" altLang="zh-CN" sz="1865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  <a:cs typeface="+mn-lt"/>
            </a:endParaRPr>
          </a:p>
        </p:txBody>
      </p:sp>
      <p:sp>
        <p:nvSpPr>
          <p:cNvPr id="73" name="TextBox 21"/>
          <p:cNvSpPr txBox="1"/>
          <p:nvPr/>
        </p:nvSpPr>
        <p:spPr>
          <a:xfrm>
            <a:off x="1569720" y="1701165"/>
            <a:ext cx="1173480" cy="276999"/>
          </a:xfrm>
          <a:prstGeom prst="rect">
            <a:avLst/>
          </a:prstGeom>
          <a:noFill/>
        </p:spPr>
        <p:txBody>
          <a:bodyPr wrap="square" lIns="91423" tIns="0" rIns="91423" bIns="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b="1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Open Sans" panose="020B0606030504020204" pitchFamily="34" charset="0"/>
                <a:sym typeface="+mn-ea"/>
              </a:rPr>
              <a:t>软交换</a:t>
            </a:r>
            <a:endParaRPr lang="zh-CN" altLang="en-US" b="1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  <a:cs typeface="Open Sans" panose="020B0606030504020204" pitchFamily="34" charset="0"/>
              <a:sym typeface="+mn-ea"/>
            </a:endParaRPr>
          </a:p>
        </p:txBody>
      </p:sp>
      <p:sp>
        <p:nvSpPr>
          <p:cNvPr id="74" name="TextBox 23"/>
          <p:cNvSpPr txBox="1"/>
          <p:nvPr/>
        </p:nvSpPr>
        <p:spPr>
          <a:xfrm>
            <a:off x="8256241" y="4464348"/>
            <a:ext cx="967739" cy="276999"/>
          </a:xfrm>
          <a:prstGeom prst="rect">
            <a:avLst/>
          </a:prstGeom>
          <a:noFill/>
        </p:spPr>
        <p:txBody>
          <a:bodyPr wrap="square" lIns="91423" tIns="0" rIns="91423" bIns="0" rtlCol="0" anchor="t">
            <a:spAutoFit/>
          </a:bodyPr>
          <a:lstStyle/>
          <a:p>
            <a:pPr lvl="0">
              <a:defRPr/>
            </a:pPr>
            <a:r>
              <a:rPr lang="zh-CN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Open Sans" panose="020B0606030504020204" pitchFamily="34" charset="0"/>
                <a:sym typeface="+mn-ea"/>
              </a:rPr>
              <a:t>大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Open Sans" panose="020B0606030504020204" pitchFamily="34" charset="0"/>
                <a:sym typeface="+mn-ea"/>
              </a:rPr>
              <a:t>容量</a:t>
            </a:r>
            <a:endParaRPr lang="zh-CN" altLang="en-US" b="1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  <a:cs typeface="Open Sans" panose="020B0606030504020204" pitchFamily="34" charset="0"/>
              <a:sym typeface="+mn-ea"/>
            </a:endParaRPr>
          </a:p>
        </p:txBody>
      </p:sp>
      <p:sp>
        <p:nvSpPr>
          <p:cNvPr id="75" name="TextBox 24"/>
          <p:cNvSpPr txBox="1"/>
          <p:nvPr/>
        </p:nvSpPr>
        <p:spPr>
          <a:xfrm>
            <a:off x="8256270" y="4759960"/>
            <a:ext cx="2663190" cy="582836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pPr lvl="0" defTabSz="1217930">
              <a:lnSpc>
                <a:spcPts val="2000"/>
              </a:lnSpc>
              <a:defRPr/>
            </a:pPr>
            <a:r>
              <a:rPr lang="zh-CN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各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模块弹性可扩展，单一客户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2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万呼入座席应用案例</a:t>
            </a:r>
          </a:p>
        </p:txBody>
      </p:sp>
      <p:sp>
        <p:nvSpPr>
          <p:cNvPr id="76" name="TextBox 25"/>
          <p:cNvSpPr txBox="1"/>
          <p:nvPr/>
        </p:nvSpPr>
        <p:spPr>
          <a:xfrm>
            <a:off x="2949493" y="4463179"/>
            <a:ext cx="967739" cy="276999"/>
          </a:xfrm>
          <a:prstGeom prst="rect">
            <a:avLst/>
          </a:prstGeom>
          <a:noFill/>
        </p:spPr>
        <p:txBody>
          <a:bodyPr wrap="square" lIns="91423" tIns="0" rIns="91423" bIns="0" rtlCol="0" anchor="t">
            <a:spAutoFit/>
          </a:bodyPr>
          <a:lstStyle/>
          <a:p>
            <a:pPr lvl="0" algn="ctr">
              <a:defRPr/>
            </a:pP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Open Sans" panose="020B0606030504020204" pitchFamily="34" charset="0"/>
                <a:sym typeface="+mn-ea"/>
              </a:rPr>
              <a:t>高</a:t>
            </a:r>
            <a:r>
              <a:rPr lang="zh-CN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Open Sans" panose="020B0606030504020204" pitchFamily="34" charset="0"/>
                <a:sym typeface="+mn-ea"/>
              </a:rPr>
              <a:t>可用</a:t>
            </a:r>
            <a:endParaRPr lang="zh-CN" altLang="en-US" b="1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  <a:cs typeface="Open Sans" panose="020B0606030504020204" pitchFamily="34" charset="0"/>
              <a:sym typeface="+mn-ea"/>
            </a:endParaRPr>
          </a:p>
        </p:txBody>
      </p:sp>
      <p:sp>
        <p:nvSpPr>
          <p:cNvPr id="77" name="TextBox 26"/>
          <p:cNvSpPr txBox="1"/>
          <p:nvPr/>
        </p:nvSpPr>
        <p:spPr>
          <a:xfrm>
            <a:off x="1365337" y="4759960"/>
            <a:ext cx="2551978" cy="861758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pPr lvl="0" algn="r">
              <a:lnSpc>
                <a:spcPts val="2000"/>
              </a:lnSpc>
              <a:defRPr/>
            </a:pPr>
            <a:r>
              <a:rPr lang="zh-CN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模块化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弹性扩容和资源调度，从容应对万线并发。</a:t>
            </a:r>
          </a:p>
          <a:p>
            <a:pPr marL="0" marR="0" lvl="0" indent="0" algn="r" defTabSz="914400" rtl="0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sym typeface="方正黑体简体" panose="02010601030101010101" pitchFamily="2" charset="-122"/>
            </a:endParaRPr>
          </a:p>
        </p:txBody>
      </p:sp>
      <p:sp>
        <p:nvSpPr>
          <p:cNvPr id="78" name="TextBox 27"/>
          <p:cNvSpPr txBox="1"/>
          <p:nvPr/>
        </p:nvSpPr>
        <p:spPr>
          <a:xfrm>
            <a:off x="9399097" y="1699627"/>
            <a:ext cx="967739" cy="276999"/>
          </a:xfrm>
          <a:prstGeom prst="rect">
            <a:avLst/>
          </a:prstGeom>
          <a:noFill/>
        </p:spPr>
        <p:txBody>
          <a:bodyPr wrap="square" lIns="91423" tIns="0" rIns="91423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Open Sans" panose="020B0606030504020204" pitchFamily="34" charset="0"/>
                <a:sym typeface="+mn-ea"/>
              </a:rPr>
              <a:t>模块化</a:t>
            </a:r>
            <a:endParaRPr lang="zh-CN" altLang="en-US" b="1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  <a:cs typeface="Open Sans" panose="020B0606030504020204" pitchFamily="34" charset="0"/>
              <a:sym typeface="+mn-ea"/>
            </a:endParaRPr>
          </a:p>
        </p:txBody>
      </p:sp>
      <p:sp>
        <p:nvSpPr>
          <p:cNvPr id="79" name="TextBox 28"/>
          <p:cNvSpPr txBox="1"/>
          <p:nvPr/>
        </p:nvSpPr>
        <p:spPr>
          <a:xfrm>
            <a:off x="9414972" y="2035449"/>
            <a:ext cx="2364148" cy="582836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pPr lvl="0" defTabSz="1217930">
              <a:lnSpc>
                <a:spcPts val="2000"/>
              </a:lnSpc>
              <a:defRPr/>
            </a:pPr>
            <a:r>
              <a:rPr lang="zh-CN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业内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领先的模块化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HA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构架，动态适配不同场景</a:t>
            </a:r>
          </a:p>
        </p:txBody>
      </p:sp>
      <p:sp>
        <p:nvSpPr>
          <p:cNvPr id="80" name="TextBox 28"/>
          <p:cNvSpPr txBox="1"/>
          <p:nvPr/>
        </p:nvSpPr>
        <p:spPr>
          <a:xfrm>
            <a:off x="827740" y="2050790"/>
            <a:ext cx="2079264" cy="1118239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pPr lvl="0" defTabSz="1217930">
              <a:lnSpc>
                <a:spcPts val="2000"/>
              </a:lnSpc>
              <a:defRPr/>
            </a:pPr>
            <a:r>
              <a:rPr lang="zh-CN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采用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sym typeface="方正黑体简体" panose="02010601030101010101" pitchFamily="2" charset="-122"/>
              </a:rPr>
              <a:t>自有软交换底层，更加安全可控，可进行底层二次开发</a:t>
            </a:r>
          </a:p>
          <a:p>
            <a:pPr marL="0" marR="0" lvl="0" indent="0" algn="l" defTabSz="1217930" rtl="0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sym typeface="方正黑体简体" panose="02010601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954" y="3429384"/>
            <a:ext cx="448976" cy="44897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109" y="3429384"/>
            <a:ext cx="531775" cy="5317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186" y="3429384"/>
            <a:ext cx="482418" cy="48241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906" y="3267632"/>
            <a:ext cx="758545" cy="69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24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4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8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4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2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22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72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20"/>
                            </p:stCondLst>
                            <p:childTnLst>
                              <p:par>
                                <p:cTn id="5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720"/>
                            </p:stCondLst>
                            <p:childTnLst>
                              <p:par>
                                <p:cTn id="6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22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720"/>
                            </p:stCondLst>
                            <p:childTnLst>
                              <p:par>
                                <p:cTn id="7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22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720"/>
                            </p:stCondLst>
                            <p:childTnLst>
                              <p:par>
                                <p:cTn id="8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220"/>
                            </p:stCondLst>
                            <p:childTnLst>
                              <p:par>
                                <p:cTn id="9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7720"/>
                            </p:stCondLst>
                            <p:childTnLst>
                              <p:par>
                                <p:cTn id="9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822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8720"/>
                            </p:stCondLst>
                            <p:childTnLst>
                              <p:par>
                                <p:cTn id="1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922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5" grpId="0" bldLvl="0" animBg="1"/>
      <p:bldP spid="21" grpId="0"/>
      <p:bldP spid="22" grpId="0"/>
      <p:bldP spid="57" grpId="0" bldLvl="0" animBg="1"/>
      <p:bldP spid="58" grpId="0" bldLvl="0" animBg="1"/>
      <p:bldP spid="59" grpId="0" bldLvl="0" animBg="1"/>
      <p:bldP spid="60" grpId="0" bldLvl="0" animBg="1"/>
      <p:bldP spid="61" grpId="0" bldLvl="0" animBg="1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67" grpId="0" bldLvl="0" animBg="1"/>
      <p:bldP spid="68" grpId="0" bldLvl="0" animBg="1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231240" y="2365909"/>
            <a:ext cx="3733800" cy="19380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zh-CN" sz="1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05</a:t>
            </a:r>
            <a:endParaRPr lang="en-US" altLang="zh-CN" sz="12000" b="1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412090" y="4340533"/>
            <a:ext cx="5372101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spcBef>
                <a:spcPct val="0"/>
              </a:spcBef>
            </a:pPr>
            <a:r>
              <a:rPr lang="zh-CN" altLang="en-US" sz="4800" b="1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场景应用</a:t>
            </a:r>
            <a:endParaRPr lang="zh-CN" altLang="en-US" sz="4800" b="1" spc="6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" name="等腰三角形 1"/>
          <p:cNvSpPr/>
          <p:nvPr/>
        </p:nvSpPr>
        <p:spPr>
          <a:xfrm>
            <a:off x="3081020" y="827405"/>
            <a:ext cx="6029960" cy="4951730"/>
          </a:xfrm>
          <a:prstGeom prst="triangle">
            <a:avLst/>
          </a:prstGeom>
          <a:noFill/>
          <a:ln w="76200">
            <a:solidFill>
              <a:srgbClr val="5B72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10975254" y="-240722"/>
            <a:ext cx="1497960" cy="1497960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9412928" y="12572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10718400" y="198250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-45472" y="3996944"/>
            <a:ext cx="1333500" cy="1333500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1808634" y="3996813"/>
            <a:ext cx="366960" cy="366960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2106618" y="601283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3412090" y="1326546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10184552" y="5078611"/>
            <a:ext cx="2807161" cy="2807161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518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flip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8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3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8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3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8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3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8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3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2" grpId="0" animBg="1"/>
      <p:bldP spid="13" grpId="0" bldLvl="0" animBg="1"/>
      <p:bldP spid="3" grpId="0" bldLvl="0" animBg="1"/>
      <p:bldP spid="12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 rot="9540000">
            <a:off x="11406828" y="61340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 rot="9540000">
            <a:off x="10413679" y="575567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1" name="文本框 5"/>
          <p:cNvSpPr txBox="1"/>
          <p:nvPr/>
        </p:nvSpPr>
        <p:spPr>
          <a:xfrm>
            <a:off x="524510" y="398780"/>
            <a:ext cx="5609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</a:t>
            </a:r>
            <a:r>
              <a:rPr lang="zh-CN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应用场景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-【</a:t>
            </a:r>
            <a:r>
              <a:rPr lang="zh-CN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地产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】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79494" y="660149"/>
            <a:ext cx="328935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accent1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APPLICATION  SCENARIOS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17" name="矩形 16"/>
          <p:cNvSpPr/>
          <p:nvPr/>
        </p:nvSpPr>
        <p:spPr>
          <a:xfrm rot="10800000">
            <a:off x="4521499" y="1543914"/>
            <a:ext cx="6894277" cy="13813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76200" dist="50800" dir="16200000" sx="97000" sy="97000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23" name="Freeform 512"/>
          <p:cNvSpPr/>
          <p:nvPr/>
        </p:nvSpPr>
        <p:spPr bwMode="auto">
          <a:xfrm>
            <a:off x="4742080" y="2115257"/>
            <a:ext cx="212801" cy="298997"/>
          </a:xfrm>
          <a:custGeom>
            <a:avLst/>
            <a:gdLst>
              <a:gd name="T0" fmla="*/ 54 w 106"/>
              <a:gd name="T1" fmla="*/ 105 h 210"/>
              <a:gd name="T2" fmla="*/ 0 w 106"/>
              <a:gd name="T3" fmla="*/ 159 h 210"/>
              <a:gd name="T4" fmla="*/ 0 w 106"/>
              <a:gd name="T5" fmla="*/ 210 h 210"/>
              <a:gd name="T6" fmla="*/ 0 w 106"/>
              <a:gd name="T7" fmla="*/ 210 h 210"/>
              <a:gd name="T8" fmla="*/ 106 w 106"/>
              <a:gd name="T9" fmla="*/ 105 h 210"/>
              <a:gd name="T10" fmla="*/ 0 w 106"/>
              <a:gd name="T11" fmla="*/ 0 h 210"/>
              <a:gd name="T12" fmla="*/ 0 w 106"/>
              <a:gd name="T13" fmla="*/ 0 h 210"/>
              <a:gd name="T14" fmla="*/ 0 w 106"/>
              <a:gd name="T15" fmla="*/ 51 h 210"/>
              <a:gd name="T16" fmla="*/ 54 w 106"/>
              <a:gd name="T17" fmla="*/ 105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6" h="210">
                <a:moveTo>
                  <a:pt x="54" y="105"/>
                </a:moveTo>
                <a:lnTo>
                  <a:pt x="0" y="159"/>
                </a:lnTo>
                <a:lnTo>
                  <a:pt x="0" y="210"/>
                </a:lnTo>
                <a:lnTo>
                  <a:pt x="0" y="210"/>
                </a:lnTo>
                <a:lnTo>
                  <a:pt x="106" y="105"/>
                </a:lnTo>
                <a:lnTo>
                  <a:pt x="0" y="0"/>
                </a:lnTo>
                <a:lnTo>
                  <a:pt x="0" y="0"/>
                </a:lnTo>
                <a:lnTo>
                  <a:pt x="0" y="51"/>
                </a:lnTo>
                <a:lnTo>
                  <a:pt x="54" y="105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23" tIns="45711" rIns="91423" bIns="45711" numCol="1" anchor="t" anchorCtr="0" compatLnSpc="1"/>
          <a:lstStyle/>
          <a:p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27" name="TextBox 45"/>
          <p:cNvSpPr txBox="1"/>
          <p:nvPr/>
        </p:nvSpPr>
        <p:spPr>
          <a:xfrm>
            <a:off x="4964829" y="1887472"/>
            <a:ext cx="909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背景</a:t>
            </a:r>
          </a:p>
        </p:txBody>
      </p:sp>
      <p:sp>
        <p:nvSpPr>
          <p:cNvPr id="48" name="TextBox 45"/>
          <p:cNvSpPr txBox="1"/>
          <p:nvPr/>
        </p:nvSpPr>
        <p:spPr>
          <a:xfrm>
            <a:off x="5781718" y="1939489"/>
            <a:ext cx="5634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购房旺季咨询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量较大</a:t>
            </a:r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，筛选意向客户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十分费时间</a:t>
            </a:r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，房企面临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着人力成本过高</a:t>
            </a:r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、运营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效率低下</a:t>
            </a:r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等问题。</a:t>
            </a:r>
            <a:endParaRPr lang="zh-CN" altLang="en-US" sz="1600" spc="3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  <a:p>
            <a:endParaRPr lang="zh-CN" altLang="en-US" sz="1600" spc="3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49" name="矩形 48"/>
          <p:cNvSpPr/>
          <p:nvPr/>
        </p:nvSpPr>
        <p:spPr>
          <a:xfrm rot="10800000">
            <a:off x="4582132" y="2929192"/>
            <a:ext cx="6833643" cy="13813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76200" dist="50800" dir="16200000" sx="97000" sy="97000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50" name="Freeform 512"/>
          <p:cNvSpPr/>
          <p:nvPr/>
        </p:nvSpPr>
        <p:spPr bwMode="auto">
          <a:xfrm>
            <a:off x="4802714" y="3500535"/>
            <a:ext cx="212801" cy="298997"/>
          </a:xfrm>
          <a:custGeom>
            <a:avLst/>
            <a:gdLst>
              <a:gd name="T0" fmla="*/ 54 w 106"/>
              <a:gd name="T1" fmla="*/ 105 h 210"/>
              <a:gd name="T2" fmla="*/ 0 w 106"/>
              <a:gd name="T3" fmla="*/ 159 h 210"/>
              <a:gd name="T4" fmla="*/ 0 w 106"/>
              <a:gd name="T5" fmla="*/ 210 h 210"/>
              <a:gd name="T6" fmla="*/ 0 w 106"/>
              <a:gd name="T7" fmla="*/ 210 h 210"/>
              <a:gd name="T8" fmla="*/ 106 w 106"/>
              <a:gd name="T9" fmla="*/ 105 h 210"/>
              <a:gd name="T10" fmla="*/ 0 w 106"/>
              <a:gd name="T11" fmla="*/ 0 h 210"/>
              <a:gd name="T12" fmla="*/ 0 w 106"/>
              <a:gd name="T13" fmla="*/ 0 h 210"/>
              <a:gd name="T14" fmla="*/ 0 w 106"/>
              <a:gd name="T15" fmla="*/ 51 h 210"/>
              <a:gd name="T16" fmla="*/ 54 w 106"/>
              <a:gd name="T17" fmla="*/ 105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6" h="210">
                <a:moveTo>
                  <a:pt x="54" y="105"/>
                </a:moveTo>
                <a:lnTo>
                  <a:pt x="0" y="159"/>
                </a:lnTo>
                <a:lnTo>
                  <a:pt x="0" y="210"/>
                </a:lnTo>
                <a:lnTo>
                  <a:pt x="0" y="210"/>
                </a:lnTo>
                <a:lnTo>
                  <a:pt x="106" y="105"/>
                </a:lnTo>
                <a:lnTo>
                  <a:pt x="0" y="0"/>
                </a:lnTo>
                <a:lnTo>
                  <a:pt x="0" y="0"/>
                </a:lnTo>
                <a:lnTo>
                  <a:pt x="0" y="51"/>
                </a:lnTo>
                <a:lnTo>
                  <a:pt x="54" y="105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23" tIns="45711" rIns="91423" bIns="45711" numCol="1" anchor="t" anchorCtr="0" compatLnSpc="1"/>
          <a:lstStyle/>
          <a:p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51" name="TextBox 45"/>
          <p:cNvSpPr txBox="1"/>
          <p:nvPr/>
        </p:nvSpPr>
        <p:spPr>
          <a:xfrm>
            <a:off x="5025463" y="3272750"/>
            <a:ext cx="909878" cy="579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方案</a:t>
            </a:r>
            <a:endParaRPr lang="zh-CN" altLang="en-US" sz="2400" b="1" spc="3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52" name="TextBox 45"/>
          <p:cNvSpPr txBox="1"/>
          <p:nvPr/>
        </p:nvSpPr>
        <p:spPr>
          <a:xfrm>
            <a:off x="5781718" y="3196044"/>
            <a:ext cx="56169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小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文</a:t>
            </a:r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智能将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深度学习和自然语言处理等</a:t>
            </a:r>
            <a:r>
              <a:rPr lang="en-US" altLang="zh-CN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AI</a:t>
            </a:r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技术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，与</a:t>
            </a:r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客户服务流程融合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，提供在线客服机器人</a:t>
            </a:r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、语音对话、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外呼机器人等多种智能解决方案。</a:t>
            </a:r>
          </a:p>
          <a:p>
            <a:endParaRPr lang="zh-CN" altLang="en-US" sz="1600" spc="3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53" name="矩形 52"/>
          <p:cNvSpPr/>
          <p:nvPr/>
        </p:nvSpPr>
        <p:spPr>
          <a:xfrm rot="10800000">
            <a:off x="4582131" y="4313399"/>
            <a:ext cx="6833643" cy="13813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76200" dist="50800" dir="16200000" sx="97000" sy="97000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54" name="Freeform 512"/>
          <p:cNvSpPr/>
          <p:nvPr/>
        </p:nvSpPr>
        <p:spPr bwMode="auto">
          <a:xfrm>
            <a:off x="4802713" y="4884742"/>
            <a:ext cx="212801" cy="298997"/>
          </a:xfrm>
          <a:custGeom>
            <a:avLst/>
            <a:gdLst>
              <a:gd name="T0" fmla="*/ 54 w 106"/>
              <a:gd name="T1" fmla="*/ 105 h 210"/>
              <a:gd name="T2" fmla="*/ 0 w 106"/>
              <a:gd name="T3" fmla="*/ 159 h 210"/>
              <a:gd name="T4" fmla="*/ 0 w 106"/>
              <a:gd name="T5" fmla="*/ 210 h 210"/>
              <a:gd name="T6" fmla="*/ 0 w 106"/>
              <a:gd name="T7" fmla="*/ 210 h 210"/>
              <a:gd name="T8" fmla="*/ 106 w 106"/>
              <a:gd name="T9" fmla="*/ 105 h 210"/>
              <a:gd name="T10" fmla="*/ 0 w 106"/>
              <a:gd name="T11" fmla="*/ 0 h 210"/>
              <a:gd name="T12" fmla="*/ 0 w 106"/>
              <a:gd name="T13" fmla="*/ 0 h 210"/>
              <a:gd name="T14" fmla="*/ 0 w 106"/>
              <a:gd name="T15" fmla="*/ 51 h 210"/>
              <a:gd name="T16" fmla="*/ 54 w 106"/>
              <a:gd name="T17" fmla="*/ 105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6" h="210">
                <a:moveTo>
                  <a:pt x="54" y="105"/>
                </a:moveTo>
                <a:lnTo>
                  <a:pt x="0" y="159"/>
                </a:lnTo>
                <a:lnTo>
                  <a:pt x="0" y="210"/>
                </a:lnTo>
                <a:lnTo>
                  <a:pt x="0" y="210"/>
                </a:lnTo>
                <a:lnTo>
                  <a:pt x="106" y="105"/>
                </a:lnTo>
                <a:lnTo>
                  <a:pt x="0" y="0"/>
                </a:lnTo>
                <a:lnTo>
                  <a:pt x="0" y="0"/>
                </a:lnTo>
                <a:lnTo>
                  <a:pt x="0" y="51"/>
                </a:lnTo>
                <a:lnTo>
                  <a:pt x="54" y="10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23" tIns="45711" rIns="91423" bIns="45711" numCol="1" anchor="t" anchorCtr="0" compatLnSpc="1"/>
          <a:lstStyle/>
          <a:p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55" name="TextBox 45"/>
          <p:cNvSpPr txBox="1"/>
          <p:nvPr/>
        </p:nvSpPr>
        <p:spPr>
          <a:xfrm>
            <a:off x="5025462" y="4656957"/>
            <a:ext cx="909878" cy="579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效果</a:t>
            </a:r>
            <a:endParaRPr lang="zh-CN" altLang="en-US" sz="2400" b="1" spc="3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56" name="TextBox 45"/>
          <p:cNvSpPr txBox="1"/>
          <p:nvPr/>
        </p:nvSpPr>
        <p:spPr>
          <a:xfrm>
            <a:off x="5791666" y="4594604"/>
            <a:ext cx="56340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客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服机器人独立完成</a:t>
            </a:r>
            <a:r>
              <a:rPr lang="zh-CN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近</a:t>
            </a:r>
            <a:r>
              <a:rPr lang="en-US" altLang="zh-CN" sz="1600" b="1" dirty="0" smtClean="0">
                <a:solidFill>
                  <a:srgbClr val="F35E40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70</a:t>
            </a:r>
            <a:r>
              <a:rPr lang="en-US" altLang="zh-CN" sz="1600" b="1" dirty="0">
                <a:solidFill>
                  <a:srgbClr val="F35E40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%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的电话接听，单线路产能</a:t>
            </a:r>
            <a:r>
              <a:rPr lang="zh-CN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提高</a:t>
            </a:r>
            <a:endParaRPr lang="en-US" altLang="zh-CN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en-US" altLang="zh-CN" sz="1600" b="1" dirty="0" smtClean="0">
                <a:solidFill>
                  <a:srgbClr val="F35E40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2-3</a:t>
            </a:r>
            <a:r>
              <a:rPr lang="zh-CN" altLang="en-US" sz="1600" b="1" dirty="0">
                <a:solidFill>
                  <a:srgbClr val="F35E40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倍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，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6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个月节约硬性成本</a:t>
            </a:r>
            <a:r>
              <a:rPr lang="zh-CN" altLang="en-US" sz="1600" b="1" dirty="0">
                <a:solidFill>
                  <a:srgbClr val="F35E40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超</a:t>
            </a:r>
            <a:r>
              <a:rPr lang="en-US" altLang="zh-CN" sz="1600" b="1" dirty="0">
                <a:solidFill>
                  <a:srgbClr val="F35E40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300</a:t>
            </a:r>
            <a:r>
              <a:rPr lang="zh-CN" altLang="en-US" sz="1600" b="1" dirty="0">
                <a:solidFill>
                  <a:srgbClr val="F35E40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万</a:t>
            </a:r>
            <a:r>
              <a:rPr lang="zh-CN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元。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  <a:p>
            <a:endParaRPr lang="zh-CN" altLang="en-US" sz="1600" spc="3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6925" y="1586821"/>
            <a:ext cx="3594573" cy="41313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8834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4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8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4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4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4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79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4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4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4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29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4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4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4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79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4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4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5" grpId="0" bldLvl="0" animBg="1"/>
      <p:bldP spid="21" grpId="0"/>
      <p:bldP spid="22" grpId="0"/>
      <p:bldP spid="17" grpId="0" bldLvl="0" animBg="1"/>
      <p:bldP spid="23" grpId="0" bldLvl="0" animBg="1"/>
      <p:bldP spid="27" grpId="0"/>
      <p:bldP spid="48" grpId="0"/>
      <p:bldP spid="49" grpId="0" bldLvl="0" animBg="1"/>
      <p:bldP spid="50" grpId="0" bldLvl="0" animBg="1"/>
      <p:bldP spid="51" grpId="0"/>
      <p:bldP spid="52" grpId="0"/>
      <p:bldP spid="53" grpId="0" bldLvl="0" animBg="1"/>
      <p:bldP spid="54" grpId="0" bldLvl="0" animBg="1"/>
      <p:bldP spid="55" grpId="0"/>
      <p:bldP spid="5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 rot="9540000">
            <a:off x="11406828" y="61340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 rot="9540000">
            <a:off x="10413679" y="575567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1" name="文本框 5"/>
          <p:cNvSpPr txBox="1"/>
          <p:nvPr/>
        </p:nvSpPr>
        <p:spPr>
          <a:xfrm>
            <a:off x="524510" y="398780"/>
            <a:ext cx="5609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</a:t>
            </a: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应用场景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-【</a:t>
            </a:r>
            <a:r>
              <a:rPr lang="zh-CN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汽车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】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81718" y="676731"/>
            <a:ext cx="317439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accent1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APPLICATION  SCENARIOS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17" name="矩形 16"/>
          <p:cNvSpPr/>
          <p:nvPr/>
        </p:nvSpPr>
        <p:spPr>
          <a:xfrm rot="10800000">
            <a:off x="4521499" y="1543914"/>
            <a:ext cx="6894277" cy="13813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76200" dist="50800" dir="16200000" sx="97000" sy="97000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23" name="Freeform 512"/>
          <p:cNvSpPr/>
          <p:nvPr/>
        </p:nvSpPr>
        <p:spPr bwMode="auto">
          <a:xfrm>
            <a:off x="4742080" y="2115257"/>
            <a:ext cx="212801" cy="298997"/>
          </a:xfrm>
          <a:custGeom>
            <a:avLst/>
            <a:gdLst>
              <a:gd name="T0" fmla="*/ 54 w 106"/>
              <a:gd name="T1" fmla="*/ 105 h 210"/>
              <a:gd name="T2" fmla="*/ 0 w 106"/>
              <a:gd name="T3" fmla="*/ 159 h 210"/>
              <a:gd name="T4" fmla="*/ 0 w 106"/>
              <a:gd name="T5" fmla="*/ 210 h 210"/>
              <a:gd name="T6" fmla="*/ 0 w 106"/>
              <a:gd name="T7" fmla="*/ 210 h 210"/>
              <a:gd name="T8" fmla="*/ 106 w 106"/>
              <a:gd name="T9" fmla="*/ 105 h 210"/>
              <a:gd name="T10" fmla="*/ 0 w 106"/>
              <a:gd name="T11" fmla="*/ 0 h 210"/>
              <a:gd name="T12" fmla="*/ 0 w 106"/>
              <a:gd name="T13" fmla="*/ 0 h 210"/>
              <a:gd name="T14" fmla="*/ 0 w 106"/>
              <a:gd name="T15" fmla="*/ 51 h 210"/>
              <a:gd name="T16" fmla="*/ 54 w 106"/>
              <a:gd name="T17" fmla="*/ 105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6" h="210">
                <a:moveTo>
                  <a:pt x="54" y="105"/>
                </a:moveTo>
                <a:lnTo>
                  <a:pt x="0" y="159"/>
                </a:lnTo>
                <a:lnTo>
                  <a:pt x="0" y="210"/>
                </a:lnTo>
                <a:lnTo>
                  <a:pt x="0" y="210"/>
                </a:lnTo>
                <a:lnTo>
                  <a:pt x="106" y="105"/>
                </a:lnTo>
                <a:lnTo>
                  <a:pt x="0" y="0"/>
                </a:lnTo>
                <a:lnTo>
                  <a:pt x="0" y="0"/>
                </a:lnTo>
                <a:lnTo>
                  <a:pt x="0" y="51"/>
                </a:lnTo>
                <a:lnTo>
                  <a:pt x="54" y="105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23" tIns="45711" rIns="91423" bIns="45711" numCol="1" anchor="t" anchorCtr="0" compatLnSpc="1"/>
          <a:lstStyle/>
          <a:p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27" name="TextBox 45"/>
          <p:cNvSpPr txBox="1"/>
          <p:nvPr/>
        </p:nvSpPr>
        <p:spPr>
          <a:xfrm>
            <a:off x="4964829" y="1887472"/>
            <a:ext cx="909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背景</a:t>
            </a:r>
          </a:p>
        </p:txBody>
      </p:sp>
      <p:sp>
        <p:nvSpPr>
          <p:cNvPr id="48" name="TextBox 45"/>
          <p:cNvSpPr txBox="1"/>
          <p:nvPr/>
        </p:nvSpPr>
        <p:spPr>
          <a:xfrm>
            <a:off x="5781721" y="1961256"/>
            <a:ext cx="563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某汽车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品牌原有的客服</a:t>
            </a:r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团队因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工作</a:t>
            </a:r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枯燥、人员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流失严重，造成招聘培训费用高、运营成本</a:t>
            </a:r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过高等问题。</a:t>
            </a:r>
            <a:endParaRPr lang="zh-CN" altLang="en-US" sz="1600" spc="3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49" name="矩形 48"/>
          <p:cNvSpPr/>
          <p:nvPr/>
        </p:nvSpPr>
        <p:spPr>
          <a:xfrm rot="10800000">
            <a:off x="4582132" y="2929192"/>
            <a:ext cx="6833643" cy="13813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76200" dist="50800" dir="16200000" sx="97000" sy="97000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50" name="Freeform 512"/>
          <p:cNvSpPr/>
          <p:nvPr/>
        </p:nvSpPr>
        <p:spPr bwMode="auto">
          <a:xfrm>
            <a:off x="4802714" y="3500535"/>
            <a:ext cx="212801" cy="298997"/>
          </a:xfrm>
          <a:custGeom>
            <a:avLst/>
            <a:gdLst>
              <a:gd name="T0" fmla="*/ 54 w 106"/>
              <a:gd name="T1" fmla="*/ 105 h 210"/>
              <a:gd name="T2" fmla="*/ 0 w 106"/>
              <a:gd name="T3" fmla="*/ 159 h 210"/>
              <a:gd name="T4" fmla="*/ 0 w 106"/>
              <a:gd name="T5" fmla="*/ 210 h 210"/>
              <a:gd name="T6" fmla="*/ 0 w 106"/>
              <a:gd name="T7" fmla="*/ 210 h 210"/>
              <a:gd name="T8" fmla="*/ 106 w 106"/>
              <a:gd name="T9" fmla="*/ 105 h 210"/>
              <a:gd name="T10" fmla="*/ 0 w 106"/>
              <a:gd name="T11" fmla="*/ 0 h 210"/>
              <a:gd name="T12" fmla="*/ 0 w 106"/>
              <a:gd name="T13" fmla="*/ 0 h 210"/>
              <a:gd name="T14" fmla="*/ 0 w 106"/>
              <a:gd name="T15" fmla="*/ 51 h 210"/>
              <a:gd name="T16" fmla="*/ 54 w 106"/>
              <a:gd name="T17" fmla="*/ 105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6" h="210">
                <a:moveTo>
                  <a:pt x="54" y="105"/>
                </a:moveTo>
                <a:lnTo>
                  <a:pt x="0" y="159"/>
                </a:lnTo>
                <a:lnTo>
                  <a:pt x="0" y="210"/>
                </a:lnTo>
                <a:lnTo>
                  <a:pt x="0" y="210"/>
                </a:lnTo>
                <a:lnTo>
                  <a:pt x="106" y="105"/>
                </a:lnTo>
                <a:lnTo>
                  <a:pt x="0" y="0"/>
                </a:lnTo>
                <a:lnTo>
                  <a:pt x="0" y="0"/>
                </a:lnTo>
                <a:lnTo>
                  <a:pt x="0" y="51"/>
                </a:lnTo>
                <a:lnTo>
                  <a:pt x="54" y="105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23" tIns="45711" rIns="91423" bIns="45711" numCol="1" anchor="t" anchorCtr="0" compatLnSpc="1"/>
          <a:lstStyle/>
          <a:p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51" name="TextBox 45"/>
          <p:cNvSpPr txBox="1"/>
          <p:nvPr/>
        </p:nvSpPr>
        <p:spPr>
          <a:xfrm>
            <a:off x="5025463" y="3272750"/>
            <a:ext cx="909878" cy="579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方案</a:t>
            </a:r>
            <a:endParaRPr lang="zh-CN" altLang="en-US" sz="2400" b="1" spc="3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52" name="TextBox 45"/>
          <p:cNvSpPr txBox="1"/>
          <p:nvPr/>
        </p:nvSpPr>
        <p:spPr>
          <a:xfrm>
            <a:off x="5819424" y="3204368"/>
            <a:ext cx="5634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小文智能为其提供的</a:t>
            </a:r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新一代电话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机器人客服，出色的自然语言理解能力结合预设的对话模板</a:t>
            </a:r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，流畅地应答客户，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有效地为人工客服分担工作量</a:t>
            </a:r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。</a:t>
            </a:r>
            <a:endParaRPr lang="zh-CN" altLang="en-US" sz="1600" spc="3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53" name="矩形 52"/>
          <p:cNvSpPr/>
          <p:nvPr/>
        </p:nvSpPr>
        <p:spPr>
          <a:xfrm rot="10800000">
            <a:off x="4582131" y="4313399"/>
            <a:ext cx="6833643" cy="13813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76200" dist="50800" dir="16200000" sx="97000" sy="97000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54" name="Freeform 512"/>
          <p:cNvSpPr/>
          <p:nvPr/>
        </p:nvSpPr>
        <p:spPr bwMode="auto">
          <a:xfrm>
            <a:off x="4802713" y="4884742"/>
            <a:ext cx="212801" cy="298997"/>
          </a:xfrm>
          <a:custGeom>
            <a:avLst/>
            <a:gdLst>
              <a:gd name="T0" fmla="*/ 54 w 106"/>
              <a:gd name="T1" fmla="*/ 105 h 210"/>
              <a:gd name="T2" fmla="*/ 0 w 106"/>
              <a:gd name="T3" fmla="*/ 159 h 210"/>
              <a:gd name="T4" fmla="*/ 0 w 106"/>
              <a:gd name="T5" fmla="*/ 210 h 210"/>
              <a:gd name="T6" fmla="*/ 0 w 106"/>
              <a:gd name="T7" fmla="*/ 210 h 210"/>
              <a:gd name="T8" fmla="*/ 106 w 106"/>
              <a:gd name="T9" fmla="*/ 105 h 210"/>
              <a:gd name="T10" fmla="*/ 0 w 106"/>
              <a:gd name="T11" fmla="*/ 0 h 210"/>
              <a:gd name="T12" fmla="*/ 0 w 106"/>
              <a:gd name="T13" fmla="*/ 0 h 210"/>
              <a:gd name="T14" fmla="*/ 0 w 106"/>
              <a:gd name="T15" fmla="*/ 51 h 210"/>
              <a:gd name="T16" fmla="*/ 54 w 106"/>
              <a:gd name="T17" fmla="*/ 105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6" h="210">
                <a:moveTo>
                  <a:pt x="54" y="105"/>
                </a:moveTo>
                <a:lnTo>
                  <a:pt x="0" y="159"/>
                </a:lnTo>
                <a:lnTo>
                  <a:pt x="0" y="210"/>
                </a:lnTo>
                <a:lnTo>
                  <a:pt x="0" y="210"/>
                </a:lnTo>
                <a:lnTo>
                  <a:pt x="106" y="105"/>
                </a:lnTo>
                <a:lnTo>
                  <a:pt x="0" y="0"/>
                </a:lnTo>
                <a:lnTo>
                  <a:pt x="0" y="0"/>
                </a:lnTo>
                <a:lnTo>
                  <a:pt x="0" y="51"/>
                </a:lnTo>
                <a:lnTo>
                  <a:pt x="54" y="10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23" tIns="45711" rIns="91423" bIns="45711" numCol="1" anchor="t" anchorCtr="0" compatLnSpc="1"/>
          <a:lstStyle/>
          <a:p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55" name="TextBox 45"/>
          <p:cNvSpPr txBox="1"/>
          <p:nvPr/>
        </p:nvSpPr>
        <p:spPr>
          <a:xfrm>
            <a:off x="5025462" y="4656957"/>
            <a:ext cx="909878" cy="579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效果</a:t>
            </a:r>
            <a:endParaRPr lang="zh-CN" altLang="en-US" sz="2400" b="1" spc="3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56" name="TextBox 45"/>
          <p:cNvSpPr txBox="1"/>
          <p:nvPr/>
        </p:nvSpPr>
        <p:spPr>
          <a:xfrm>
            <a:off x="5781718" y="4629245"/>
            <a:ext cx="56340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智能客服承接了</a:t>
            </a:r>
            <a:r>
              <a:rPr lang="en-US" altLang="zh-CN" sz="1600" b="1" spc="300" dirty="0" smtClean="0">
                <a:solidFill>
                  <a:srgbClr val="F35E40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80</a:t>
            </a:r>
            <a:r>
              <a:rPr lang="en-US" altLang="zh-CN" sz="1600" b="1" spc="300" dirty="0">
                <a:solidFill>
                  <a:srgbClr val="F35E40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%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的电话咨询量，</a:t>
            </a:r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降低客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服部门</a:t>
            </a:r>
            <a:r>
              <a:rPr lang="en-US" altLang="zh-CN" sz="1600" b="1" spc="300" dirty="0">
                <a:solidFill>
                  <a:schemeClr val="accent2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60%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的运营维护</a:t>
            </a:r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成本，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提升了客户体验</a:t>
            </a:r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，服务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满意度高达</a:t>
            </a:r>
            <a:r>
              <a:rPr lang="en-US" altLang="zh-CN" sz="1600" b="1" spc="300" dirty="0" smtClean="0">
                <a:solidFill>
                  <a:srgbClr val="F35E40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99.9%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。</a:t>
            </a:r>
          </a:p>
          <a:p>
            <a:endParaRPr lang="zh-CN" altLang="en-US" sz="1600" spc="3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9660" y="1563395"/>
            <a:ext cx="3476865" cy="41313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77839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4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8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4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4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4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79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4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4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4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29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4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4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4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79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4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4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5" grpId="0" bldLvl="0" animBg="1"/>
      <p:bldP spid="21" grpId="0"/>
      <p:bldP spid="22" grpId="0"/>
      <p:bldP spid="17" grpId="0" bldLvl="0" animBg="1"/>
      <p:bldP spid="23" grpId="0" bldLvl="0" animBg="1"/>
      <p:bldP spid="27" grpId="0"/>
      <p:bldP spid="48" grpId="0"/>
      <p:bldP spid="49" grpId="0" bldLvl="0" animBg="1"/>
      <p:bldP spid="50" grpId="0" bldLvl="0" animBg="1"/>
      <p:bldP spid="51" grpId="0"/>
      <p:bldP spid="52" grpId="0"/>
      <p:bldP spid="53" grpId="0" bldLvl="0" animBg="1"/>
      <p:bldP spid="54" grpId="0" bldLvl="0" animBg="1"/>
      <p:bldP spid="55" grpId="0"/>
      <p:bldP spid="5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 rot="9540000">
            <a:off x="11406828" y="61340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 rot="9540000">
            <a:off x="10413679" y="575567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1" name="文本框 5"/>
          <p:cNvSpPr txBox="1"/>
          <p:nvPr/>
        </p:nvSpPr>
        <p:spPr>
          <a:xfrm>
            <a:off x="524510" y="398780"/>
            <a:ext cx="5609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</a:t>
            </a: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应用场景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-【</a:t>
            </a:r>
            <a:r>
              <a:rPr lang="zh-CN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教育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】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92228" y="660149"/>
            <a:ext cx="306388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accent1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APPLICATION  SCENARIOS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17" name="矩形 16"/>
          <p:cNvSpPr/>
          <p:nvPr/>
        </p:nvSpPr>
        <p:spPr>
          <a:xfrm rot="10800000">
            <a:off x="4521499" y="1543914"/>
            <a:ext cx="6894277" cy="13813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76200" dist="50800" dir="16200000" sx="97000" sy="97000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23" name="Freeform 512"/>
          <p:cNvSpPr/>
          <p:nvPr/>
        </p:nvSpPr>
        <p:spPr bwMode="auto">
          <a:xfrm>
            <a:off x="4742080" y="2115257"/>
            <a:ext cx="212801" cy="298997"/>
          </a:xfrm>
          <a:custGeom>
            <a:avLst/>
            <a:gdLst>
              <a:gd name="T0" fmla="*/ 54 w 106"/>
              <a:gd name="T1" fmla="*/ 105 h 210"/>
              <a:gd name="T2" fmla="*/ 0 w 106"/>
              <a:gd name="T3" fmla="*/ 159 h 210"/>
              <a:gd name="T4" fmla="*/ 0 w 106"/>
              <a:gd name="T5" fmla="*/ 210 h 210"/>
              <a:gd name="T6" fmla="*/ 0 w 106"/>
              <a:gd name="T7" fmla="*/ 210 h 210"/>
              <a:gd name="T8" fmla="*/ 106 w 106"/>
              <a:gd name="T9" fmla="*/ 105 h 210"/>
              <a:gd name="T10" fmla="*/ 0 w 106"/>
              <a:gd name="T11" fmla="*/ 0 h 210"/>
              <a:gd name="T12" fmla="*/ 0 w 106"/>
              <a:gd name="T13" fmla="*/ 0 h 210"/>
              <a:gd name="T14" fmla="*/ 0 w 106"/>
              <a:gd name="T15" fmla="*/ 51 h 210"/>
              <a:gd name="T16" fmla="*/ 54 w 106"/>
              <a:gd name="T17" fmla="*/ 105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6" h="210">
                <a:moveTo>
                  <a:pt x="54" y="105"/>
                </a:moveTo>
                <a:lnTo>
                  <a:pt x="0" y="159"/>
                </a:lnTo>
                <a:lnTo>
                  <a:pt x="0" y="210"/>
                </a:lnTo>
                <a:lnTo>
                  <a:pt x="0" y="210"/>
                </a:lnTo>
                <a:lnTo>
                  <a:pt x="106" y="105"/>
                </a:lnTo>
                <a:lnTo>
                  <a:pt x="0" y="0"/>
                </a:lnTo>
                <a:lnTo>
                  <a:pt x="0" y="0"/>
                </a:lnTo>
                <a:lnTo>
                  <a:pt x="0" y="51"/>
                </a:lnTo>
                <a:lnTo>
                  <a:pt x="54" y="105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23" tIns="45711" rIns="91423" bIns="45711" numCol="1" anchor="t" anchorCtr="0" compatLnSpc="1"/>
          <a:lstStyle/>
          <a:p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27" name="TextBox 45"/>
          <p:cNvSpPr txBox="1"/>
          <p:nvPr/>
        </p:nvSpPr>
        <p:spPr>
          <a:xfrm>
            <a:off x="4964829" y="1887472"/>
            <a:ext cx="909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背景</a:t>
            </a:r>
          </a:p>
        </p:txBody>
      </p:sp>
      <p:sp>
        <p:nvSpPr>
          <p:cNvPr id="48" name="TextBox 45"/>
          <p:cNvSpPr txBox="1"/>
          <p:nvPr/>
        </p:nvSpPr>
        <p:spPr>
          <a:xfrm>
            <a:off x="5781718" y="1848629"/>
            <a:ext cx="5634056" cy="786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越来越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多的家长开始重视孩子早</a:t>
            </a:r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教，早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教机构众多，市场竞争大，招生成为早教机构的第一大问题。</a:t>
            </a:r>
          </a:p>
        </p:txBody>
      </p:sp>
      <p:sp>
        <p:nvSpPr>
          <p:cNvPr id="49" name="矩形 48"/>
          <p:cNvSpPr/>
          <p:nvPr/>
        </p:nvSpPr>
        <p:spPr>
          <a:xfrm rot="10800000">
            <a:off x="4582132" y="2929192"/>
            <a:ext cx="6833643" cy="13813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76200" dist="50800" dir="16200000" sx="97000" sy="97000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50" name="Freeform 512"/>
          <p:cNvSpPr/>
          <p:nvPr/>
        </p:nvSpPr>
        <p:spPr bwMode="auto">
          <a:xfrm>
            <a:off x="4802714" y="3500535"/>
            <a:ext cx="212801" cy="298997"/>
          </a:xfrm>
          <a:custGeom>
            <a:avLst/>
            <a:gdLst>
              <a:gd name="T0" fmla="*/ 54 w 106"/>
              <a:gd name="T1" fmla="*/ 105 h 210"/>
              <a:gd name="T2" fmla="*/ 0 w 106"/>
              <a:gd name="T3" fmla="*/ 159 h 210"/>
              <a:gd name="T4" fmla="*/ 0 w 106"/>
              <a:gd name="T5" fmla="*/ 210 h 210"/>
              <a:gd name="T6" fmla="*/ 0 w 106"/>
              <a:gd name="T7" fmla="*/ 210 h 210"/>
              <a:gd name="T8" fmla="*/ 106 w 106"/>
              <a:gd name="T9" fmla="*/ 105 h 210"/>
              <a:gd name="T10" fmla="*/ 0 w 106"/>
              <a:gd name="T11" fmla="*/ 0 h 210"/>
              <a:gd name="T12" fmla="*/ 0 w 106"/>
              <a:gd name="T13" fmla="*/ 0 h 210"/>
              <a:gd name="T14" fmla="*/ 0 w 106"/>
              <a:gd name="T15" fmla="*/ 51 h 210"/>
              <a:gd name="T16" fmla="*/ 54 w 106"/>
              <a:gd name="T17" fmla="*/ 105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6" h="210">
                <a:moveTo>
                  <a:pt x="54" y="105"/>
                </a:moveTo>
                <a:lnTo>
                  <a:pt x="0" y="159"/>
                </a:lnTo>
                <a:lnTo>
                  <a:pt x="0" y="210"/>
                </a:lnTo>
                <a:lnTo>
                  <a:pt x="0" y="210"/>
                </a:lnTo>
                <a:lnTo>
                  <a:pt x="106" y="105"/>
                </a:lnTo>
                <a:lnTo>
                  <a:pt x="0" y="0"/>
                </a:lnTo>
                <a:lnTo>
                  <a:pt x="0" y="0"/>
                </a:lnTo>
                <a:lnTo>
                  <a:pt x="0" y="51"/>
                </a:lnTo>
                <a:lnTo>
                  <a:pt x="54" y="105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23" tIns="45711" rIns="91423" bIns="45711" numCol="1" anchor="t" anchorCtr="0" compatLnSpc="1"/>
          <a:lstStyle/>
          <a:p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51" name="TextBox 45"/>
          <p:cNvSpPr txBox="1"/>
          <p:nvPr/>
        </p:nvSpPr>
        <p:spPr>
          <a:xfrm>
            <a:off x="5025463" y="3272750"/>
            <a:ext cx="909878" cy="579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方案</a:t>
            </a:r>
            <a:endParaRPr lang="zh-CN" altLang="en-US" sz="2400" b="1" spc="3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52" name="TextBox 45"/>
          <p:cNvSpPr txBox="1"/>
          <p:nvPr/>
        </p:nvSpPr>
        <p:spPr>
          <a:xfrm>
            <a:off x="5791667" y="3207257"/>
            <a:ext cx="56340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小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文</a:t>
            </a:r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智能建立并完善了家长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关心的早教年龄、课程情况等知识库，</a:t>
            </a:r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通过电话机器人主动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沟通家长介绍早教课程，并且帮助其预约线下试听早教课程。</a:t>
            </a:r>
          </a:p>
          <a:p>
            <a:endParaRPr lang="zh-CN" altLang="en-US" sz="1600" spc="3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53" name="矩形 52"/>
          <p:cNvSpPr/>
          <p:nvPr/>
        </p:nvSpPr>
        <p:spPr>
          <a:xfrm rot="10800000">
            <a:off x="4582131" y="4313399"/>
            <a:ext cx="6833643" cy="13813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76200" dist="50800" dir="16200000" sx="97000" sy="97000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54" name="Freeform 512"/>
          <p:cNvSpPr/>
          <p:nvPr/>
        </p:nvSpPr>
        <p:spPr bwMode="auto">
          <a:xfrm>
            <a:off x="4802713" y="4884742"/>
            <a:ext cx="212801" cy="298997"/>
          </a:xfrm>
          <a:custGeom>
            <a:avLst/>
            <a:gdLst>
              <a:gd name="T0" fmla="*/ 54 w 106"/>
              <a:gd name="T1" fmla="*/ 105 h 210"/>
              <a:gd name="T2" fmla="*/ 0 w 106"/>
              <a:gd name="T3" fmla="*/ 159 h 210"/>
              <a:gd name="T4" fmla="*/ 0 w 106"/>
              <a:gd name="T5" fmla="*/ 210 h 210"/>
              <a:gd name="T6" fmla="*/ 0 w 106"/>
              <a:gd name="T7" fmla="*/ 210 h 210"/>
              <a:gd name="T8" fmla="*/ 106 w 106"/>
              <a:gd name="T9" fmla="*/ 105 h 210"/>
              <a:gd name="T10" fmla="*/ 0 w 106"/>
              <a:gd name="T11" fmla="*/ 0 h 210"/>
              <a:gd name="T12" fmla="*/ 0 w 106"/>
              <a:gd name="T13" fmla="*/ 0 h 210"/>
              <a:gd name="T14" fmla="*/ 0 w 106"/>
              <a:gd name="T15" fmla="*/ 51 h 210"/>
              <a:gd name="T16" fmla="*/ 54 w 106"/>
              <a:gd name="T17" fmla="*/ 105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6" h="210">
                <a:moveTo>
                  <a:pt x="54" y="105"/>
                </a:moveTo>
                <a:lnTo>
                  <a:pt x="0" y="159"/>
                </a:lnTo>
                <a:lnTo>
                  <a:pt x="0" y="210"/>
                </a:lnTo>
                <a:lnTo>
                  <a:pt x="0" y="210"/>
                </a:lnTo>
                <a:lnTo>
                  <a:pt x="106" y="105"/>
                </a:lnTo>
                <a:lnTo>
                  <a:pt x="0" y="0"/>
                </a:lnTo>
                <a:lnTo>
                  <a:pt x="0" y="0"/>
                </a:lnTo>
                <a:lnTo>
                  <a:pt x="0" y="51"/>
                </a:lnTo>
                <a:lnTo>
                  <a:pt x="54" y="10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23" tIns="45711" rIns="91423" bIns="45711" numCol="1" anchor="t" anchorCtr="0" compatLnSpc="1"/>
          <a:lstStyle/>
          <a:p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55" name="TextBox 45"/>
          <p:cNvSpPr txBox="1"/>
          <p:nvPr/>
        </p:nvSpPr>
        <p:spPr>
          <a:xfrm>
            <a:off x="5025462" y="4656957"/>
            <a:ext cx="909878" cy="579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效果</a:t>
            </a:r>
            <a:endParaRPr lang="zh-CN" altLang="en-US" sz="2400" b="1" spc="3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56" name="TextBox 45"/>
          <p:cNvSpPr txBox="1"/>
          <p:nvPr/>
        </p:nvSpPr>
        <p:spPr>
          <a:xfrm>
            <a:off x="5858529" y="4574805"/>
            <a:ext cx="55572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通过呼叫中心接受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试听预约课程的家长比例高达</a:t>
            </a:r>
            <a:r>
              <a:rPr lang="en-US" altLang="zh-CN" sz="1600" b="1" spc="300" dirty="0">
                <a:solidFill>
                  <a:srgbClr val="F35E40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85%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，节省了家长大量用于了解早教的时间，自主化智能服务</a:t>
            </a:r>
            <a:r>
              <a:rPr lang="zh-CN" altLang="en-US" sz="1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获好评，提高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了早教机构的招生率。</a:t>
            </a:r>
          </a:p>
          <a:p>
            <a:endParaRPr lang="zh-CN" altLang="en-US" sz="1600" spc="3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  <a:p>
            <a:endParaRPr lang="zh-CN" altLang="en-US" sz="1600" spc="3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07" r="11015"/>
          <a:stretch/>
        </p:blipFill>
        <p:spPr bwMode="auto">
          <a:xfrm>
            <a:off x="1152396" y="1543913"/>
            <a:ext cx="3429734" cy="4150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38832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4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8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4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4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4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79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4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4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4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29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4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4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4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79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4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4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5" grpId="0" bldLvl="0" animBg="1"/>
      <p:bldP spid="21" grpId="0"/>
      <p:bldP spid="22" grpId="0"/>
      <p:bldP spid="17" grpId="0" bldLvl="0" animBg="1"/>
      <p:bldP spid="23" grpId="0" bldLvl="0" animBg="1"/>
      <p:bldP spid="27" grpId="0"/>
      <p:bldP spid="48" grpId="0"/>
      <p:bldP spid="49" grpId="0" bldLvl="0" animBg="1"/>
      <p:bldP spid="50" grpId="0" bldLvl="0" animBg="1"/>
      <p:bldP spid="51" grpId="0"/>
      <p:bldP spid="52" grpId="0"/>
      <p:bldP spid="53" grpId="0" bldLvl="0" animBg="1"/>
      <p:bldP spid="54" grpId="0" bldLvl="0" animBg="1"/>
      <p:bldP spid="55" grpId="0"/>
      <p:bldP spid="5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231240" y="2365909"/>
            <a:ext cx="3733800" cy="19380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zh-CN" sz="1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06</a:t>
            </a:r>
            <a:endParaRPr lang="en-US" altLang="zh-CN" sz="12000" b="1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412090" y="4340533"/>
            <a:ext cx="5372101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spcBef>
                <a:spcPct val="0"/>
              </a:spcBef>
            </a:pPr>
            <a:r>
              <a:rPr lang="zh-CN" altLang="en-US" sz="4800" b="1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公司简介</a:t>
            </a:r>
            <a:endParaRPr lang="zh-CN" altLang="en-US" sz="4800" b="1" spc="6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" name="等腰三角形 1"/>
          <p:cNvSpPr/>
          <p:nvPr/>
        </p:nvSpPr>
        <p:spPr>
          <a:xfrm>
            <a:off x="3081020" y="827405"/>
            <a:ext cx="6029960" cy="4951730"/>
          </a:xfrm>
          <a:prstGeom prst="triangle">
            <a:avLst/>
          </a:prstGeom>
          <a:noFill/>
          <a:ln w="76200">
            <a:solidFill>
              <a:srgbClr val="5B72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10975254" y="-240722"/>
            <a:ext cx="1497960" cy="1497960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9412928" y="12572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10718400" y="198250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-45472" y="3996944"/>
            <a:ext cx="1333500" cy="1333500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1808634" y="3996813"/>
            <a:ext cx="366960" cy="366960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2106618" y="601283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3412090" y="1326546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10184552" y="5078611"/>
            <a:ext cx="2807161" cy="2807161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43816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flip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8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3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8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3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8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3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8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3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2" grpId="0" animBg="1"/>
      <p:bldP spid="13" grpId="0" bldLvl="0" animBg="1"/>
      <p:bldP spid="3" grpId="0" bldLvl="0" animBg="1"/>
      <p:bldP spid="12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 rot="9540000">
            <a:off x="11406828" y="61340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 rot="9540000">
            <a:off x="10739355" y="575567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1" name="文本框 5"/>
          <p:cNvSpPr txBox="1"/>
          <p:nvPr/>
        </p:nvSpPr>
        <p:spPr>
          <a:xfrm>
            <a:off x="524510" y="398780"/>
            <a:ext cx="5609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公司简介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60513" y="646139"/>
            <a:ext cx="3264297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accent1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COMPANY  PROFILE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2486408" y="2637001"/>
            <a:ext cx="2117303" cy="2117303"/>
            <a:chOff x="3680036" y="2089150"/>
            <a:chExt cx="1980000" cy="1980000"/>
          </a:xfrm>
        </p:grpSpPr>
        <p:sp>
          <p:nvSpPr>
            <p:cNvPr id="9" name="椭圆 8"/>
            <p:cNvSpPr/>
            <p:nvPr/>
          </p:nvSpPr>
          <p:spPr>
            <a:xfrm>
              <a:off x="3905195" y="2314310"/>
              <a:ext cx="1529681" cy="152968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prstClr val="white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思源黑体 CN Medium" panose="020B0600000000000000" pitchFamily="34" charset="-122"/>
              </a:endParaRPr>
            </a:p>
          </p:txBody>
        </p:sp>
        <p:grpSp>
          <p:nvGrpSpPr>
            <p:cNvPr id="12" name="组合 11"/>
            <p:cNvGrpSpPr/>
            <p:nvPr/>
          </p:nvGrpSpPr>
          <p:grpSpPr>
            <a:xfrm>
              <a:off x="3680036" y="2089150"/>
              <a:ext cx="1980000" cy="1980000"/>
              <a:chOff x="3680036" y="1906270"/>
              <a:chExt cx="1980000" cy="1980000"/>
            </a:xfrm>
          </p:grpSpPr>
          <p:grpSp>
            <p:nvGrpSpPr>
              <p:cNvPr id="13" name="组合 12"/>
              <p:cNvGrpSpPr/>
              <p:nvPr/>
            </p:nvGrpSpPr>
            <p:grpSpPr>
              <a:xfrm>
                <a:off x="3680036" y="1906270"/>
                <a:ext cx="1980000" cy="1980000"/>
                <a:chOff x="825500" y="1974850"/>
                <a:chExt cx="1980000" cy="1980000"/>
              </a:xfrm>
            </p:grpSpPr>
            <p:sp>
              <p:nvSpPr>
                <p:cNvPr id="17" name="椭圆 16"/>
                <p:cNvSpPr/>
                <p:nvPr/>
              </p:nvSpPr>
              <p:spPr>
                <a:xfrm>
                  <a:off x="825500" y="1974850"/>
                  <a:ext cx="1980000" cy="1980000"/>
                </a:xfrm>
                <a:prstGeom prst="ellipse">
                  <a:avLst/>
                </a:prstGeom>
                <a:noFill/>
                <a:ln w="12700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 dirty="0">
                    <a:solidFill>
                      <a:prstClr val="white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Medium" panose="020B0600000000000000" pitchFamily="34" charset="-122"/>
                  </a:endParaRPr>
                </a:p>
              </p:txBody>
            </p:sp>
            <p:sp>
              <p:nvSpPr>
                <p:cNvPr id="18" name="弧形 17"/>
                <p:cNvSpPr/>
                <p:nvPr/>
              </p:nvSpPr>
              <p:spPr>
                <a:xfrm>
                  <a:off x="825500" y="1974850"/>
                  <a:ext cx="1980000" cy="1980000"/>
                </a:xfrm>
                <a:prstGeom prst="arc">
                  <a:avLst>
                    <a:gd name="adj1" fmla="val 16200000"/>
                    <a:gd name="adj2" fmla="val 8893611"/>
                  </a:avLst>
                </a:prstGeom>
                <a:ln w="127000" cap="rnd">
                  <a:solidFill>
                    <a:srgbClr val="157AE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>
                    <a:solidFill>
                      <a:prstClr val="white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Medium" panose="020B0600000000000000" pitchFamily="34" charset="-122"/>
                  </a:endParaRPr>
                </a:p>
              </p:txBody>
            </p:sp>
          </p:grpSp>
          <p:sp>
            <p:nvSpPr>
              <p:cNvPr id="16" name="矩形 15"/>
              <p:cNvSpPr/>
              <p:nvPr/>
            </p:nvSpPr>
            <p:spPr>
              <a:xfrm>
                <a:off x="3988046" y="2488466"/>
                <a:ext cx="1363980" cy="8346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2800" b="1" dirty="0" smtClean="0">
                    <a:solidFill>
                      <a:prstClr val="white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Medium" panose="020B0600000000000000" pitchFamily="34" charset="-122"/>
                  </a:rPr>
                  <a:t>70%</a:t>
                </a:r>
              </a:p>
              <a:p>
                <a:pPr algn="ctr"/>
                <a:r>
                  <a:rPr lang="zh-CN" altLang="en-US" sz="2400" dirty="0" smtClean="0">
                    <a:solidFill>
                      <a:prstClr val="white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Medium" panose="020B0600000000000000" pitchFamily="34" charset="-122"/>
                  </a:rPr>
                  <a:t>研发比例</a:t>
                </a:r>
                <a:endParaRPr lang="en-US" altLang="zh-CN" sz="2400" dirty="0">
                  <a:solidFill>
                    <a:prstClr val="white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Medium" panose="020B0600000000000000" pitchFamily="34" charset="-122"/>
                </a:endParaRPr>
              </a:p>
            </p:txBody>
          </p:sp>
        </p:grpSp>
      </p:grpSp>
      <p:sp>
        <p:nvSpPr>
          <p:cNvPr id="19" name="矩形 18"/>
          <p:cNvSpPr/>
          <p:nvPr/>
        </p:nvSpPr>
        <p:spPr>
          <a:xfrm>
            <a:off x="1204352" y="5071709"/>
            <a:ext cx="4128186" cy="1038744"/>
          </a:xfrm>
          <a:prstGeom prst="rect">
            <a:avLst/>
          </a:prstGeom>
        </p:spPr>
        <p:txBody>
          <a:bodyPr wrap="square" lIns="68578" tIns="34289" rIns="68578" bIns="34289">
            <a:spAutoFit/>
          </a:bodyPr>
          <a:lstStyle/>
          <a:p>
            <a:pPr defTabSz="914103">
              <a:lnSpc>
                <a:spcPct val="150000"/>
              </a:lnSpc>
            </a:pPr>
            <a:r>
              <a:rPr lang="zh-CN" altLang="en-US" sz="1400" kern="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rPr>
              <a:t>楷文重视技术创新对其未来发展的重要性，保持高研发投入，不断将新技术应用于公司产品，目前主要研发人机交互设计</a:t>
            </a:r>
            <a:r>
              <a:rPr lang="zh-CN" altLang="en-US" sz="1400" kern="0" dirty="0" smtClean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rPr>
              <a:t>系统。</a:t>
            </a:r>
            <a:endParaRPr lang="en-US" altLang="zh-CN" sz="1400" kern="0" dirty="0"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Oval 17"/>
          <p:cNvSpPr/>
          <p:nvPr/>
        </p:nvSpPr>
        <p:spPr bwMode="auto">
          <a:xfrm>
            <a:off x="6549665" y="2637001"/>
            <a:ext cx="533384" cy="53338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b="1" dirty="0"/>
          </a:p>
        </p:txBody>
      </p:sp>
      <p:sp>
        <p:nvSpPr>
          <p:cNvPr id="23" name="矩形 22"/>
          <p:cNvSpPr/>
          <p:nvPr/>
        </p:nvSpPr>
        <p:spPr>
          <a:xfrm>
            <a:off x="7593805" y="2707486"/>
            <a:ext cx="2715116" cy="438580"/>
          </a:xfrm>
          <a:prstGeom prst="rect">
            <a:avLst/>
          </a:prstGeom>
        </p:spPr>
        <p:txBody>
          <a:bodyPr wrap="square" lIns="68578" tIns="34289" rIns="68578" bIns="34289">
            <a:spAutoFit/>
          </a:bodyPr>
          <a:lstStyle/>
          <a:p>
            <a:pPr defTabSz="914103">
              <a:lnSpc>
                <a:spcPct val="150000"/>
              </a:lnSpc>
            </a:pPr>
            <a:r>
              <a:rPr lang="zh-CN" altLang="en-US" sz="1600" dirty="0"/>
              <a:t>做大众认知与认可</a:t>
            </a:r>
            <a:r>
              <a:rPr lang="zh-CN" altLang="en-US" sz="1600" dirty="0" smtClean="0"/>
              <a:t>的好</a:t>
            </a:r>
            <a:r>
              <a:rPr lang="zh-CN" altLang="en-US" sz="1600" dirty="0"/>
              <a:t>产品</a:t>
            </a:r>
            <a:endParaRPr lang="en-US" altLang="zh-CN" sz="1600" kern="0" dirty="0"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6572250" y="2689926"/>
            <a:ext cx="555303" cy="357212"/>
          </a:xfrm>
          <a:prstGeom prst="rect">
            <a:avLst/>
          </a:prstGeom>
        </p:spPr>
        <p:txBody>
          <a:bodyPr wrap="square" lIns="68578" tIns="34289" rIns="68578" bIns="34289">
            <a:spAutoFit/>
          </a:bodyPr>
          <a:lstStyle/>
          <a:p>
            <a:pPr defTabSz="914103">
              <a:lnSpc>
                <a:spcPct val="150000"/>
              </a:lnSpc>
            </a:pPr>
            <a:r>
              <a:rPr lang="zh-CN" altLang="en-US" sz="1400" kern="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rPr>
              <a:t>愿景</a:t>
            </a:r>
            <a:endParaRPr lang="en-US" altLang="zh-CN" sz="1400" kern="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5" name="Oval 17"/>
          <p:cNvSpPr/>
          <p:nvPr/>
        </p:nvSpPr>
        <p:spPr bwMode="auto">
          <a:xfrm>
            <a:off x="6553266" y="4080009"/>
            <a:ext cx="533384" cy="53338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b="1" dirty="0"/>
          </a:p>
        </p:txBody>
      </p:sp>
      <p:sp>
        <p:nvSpPr>
          <p:cNvPr id="26" name="矩形 25"/>
          <p:cNvSpPr/>
          <p:nvPr/>
        </p:nvSpPr>
        <p:spPr>
          <a:xfrm>
            <a:off x="7593805" y="4134088"/>
            <a:ext cx="2393390" cy="400685"/>
          </a:xfrm>
          <a:prstGeom prst="rect">
            <a:avLst/>
          </a:prstGeom>
        </p:spPr>
        <p:txBody>
          <a:bodyPr wrap="square" lIns="68578" tIns="34289" rIns="68578" bIns="34289">
            <a:spAutoFit/>
          </a:bodyPr>
          <a:lstStyle/>
          <a:p>
            <a:pPr defTabSz="914103">
              <a:lnSpc>
                <a:spcPct val="150000"/>
              </a:lnSpc>
            </a:pPr>
            <a:r>
              <a:rPr lang="zh-CN" altLang="en-US" sz="1600" dirty="0"/>
              <a:t>用</a:t>
            </a:r>
            <a:r>
              <a:rPr lang="en-US" altLang="zh-CN" sz="1600" dirty="0"/>
              <a:t>AI</a:t>
            </a:r>
            <a:r>
              <a:rPr lang="zh-CN" altLang="en-US" sz="1600" dirty="0"/>
              <a:t>技术解放劳动力</a:t>
            </a:r>
            <a:endParaRPr lang="en-US" altLang="zh-CN" sz="1600" kern="0" dirty="0"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6575851" y="4132934"/>
            <a:ext cx="555303" cy="357981"/>
          </a:xfrm>
          <a:prstGeom prst="rect">
            <a:avLst/>
          </a:prstGeom>
        </p:spPr>
        <p:txBody>
          <a:bodyPr wrap="square" lIns="68578" tIns="34289" rIns="68578" bIns="34289">
            <a:spAutoFit/>
          </a:bodyPr>
          <a:lstStyle/>
          <a:p>
            <a:pPr defTabSz="914103">
              <a:lnSpc>
                <a:spcPct val="150000"/>
              </a:lnSpc>
            </a:pPr>
            <a:r>
              <a:rPr lang="zh-CN" altLang="en-US" sz="1400" kern="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rPr>
              <a:t>目标</a:t>
            </a:r>
            <a:endParaRPr lang="en-US" altLang="zh-CN" sz="1400" kern="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8" name="Oval 17"/>
          <p:cNvSpPr/>
          <p:nvPr/>
        </p:nvSpPr>
        <p:spPr bwMode="auto">
          <a:xfrm>
            <a:off x="6549665" y="5458370"/>
            <a:ext cx="533384" cy="53338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b="1" dirty="0"/>
          </a:p>
        </p:txBody>
      </p:sp>
      <p:sp>
        <p:nvSpPr>
          <p:cNvPr id="29" name="矩形 28"/>
          <p:cNvSpPr/>
          <p:nvPr/>
        </p:nvSpPr>
        <p:spPr>
          <a:xfrm>
            <a:off x="7593805" y="5546648"/>
            <a:ext cx="2393390" cy="400685"/>
          </a:xfrm>
          <a:prstGeom prst="rect">
            <a:avLst/>
          </a:prstGeom>
        </p:spPr>
        <p:txBody>
          <a:bodyPr wrap="square" lIns="68578" tIns="34289" rIns="68578" bIns="34289">
            <a:spAutoFit/>
          </a:bodyPr>
          <a:lstStyle/>
          <a:p>
            <a:pPr defTabSz="914103">
              <a:lnSpc>
                <a:spcPct val="150000"/>
              </a:lnSpc>
            </a:pPr>
            <a:r>
              <a:rPr lang="zh-CN" altLang="en-US" sz="1600" dirty="0"/>
              <a:t>推进</a:t>
            </a:r>
            <a:r>
              <a:rPr lang="en-US" altLang="zh-CN" sz="1600" dirty="0"/>
              <a:t>AI</a:t>
            </a:r>
            <a:r>
              <a:rPr lang="zh-CN" altLang="en-US" sz="1600" dirty="0"/>
              <a:t>科技改善生活</a:t>
            </a:r>
            <a:endParaRPr lang="en-US" altLang="zh-CN" sz="1600" kern="0" dirty="0"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6572250" y="5511295"/>
            <a:ext cx="555303" cy="357212"/>
          </a:xfrm>
          <a:prstGeom prst="rect">
            <a:avLst/>
          </a:prstGeom>
        </p:spPr>
        <p:txBody>
          <a:bodyPr wrap="square" lIns="68578" tIns="34289" rIns="68578" bIns="34289">
            <a:spAutoFit/>
          </a:bodyPr>
          <a:lstStyle/>
          <a:p>
            <a:pPr defTabSz="914103">
              <a:lnSpc>
                <a:spcPct val="150000"/>
              </a:lnSpc>
            </a:pPr>
            <a:r>
              <a:rPr lang="zh-CN" altLang="en-US" sz="1400" kern="0" dirty="0" smtClean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rPr>
              <a:t>使命</a:t>
            </a:r>
            <a:endParaRPr lang="en-US" altLang="zh-CN" sz="1400" kern="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204352" y="1249510"/>
            <a:ext cx="9710272" cy="767644"/>
          </a:xfrm>
          <a:prstGeom prst="rect">
            <a:avLst/>
          </a:prstGeom>
        </p:spPr>
        <p:txBody>
          <a:bodyPr wrap="square" lIns="68578" tIns="34289" rIns="68578" bIns="34289">
            <a:spAutoFit/>
          </a:bodyPr>
          <a:lstStyle/>
          <a:p>
            <a:pPr defTabSz="914103">
              <a:lnSpc>
                <a:spcPct val="150000"/>
              </a:lnSpc>
            </a:pPr>
            <a:r>
              <a:rPr lang="zh-CN" altLang="en-US" sz="1600" kern="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rPr>
              <a:t>江苏楷文电信技术有限公司成立于</a:t>
            </a:r>
            <a:r>
              <a:rPr lang="en-US" altLang="zh-CN" sz="1600" kern="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rPr>
              <a:t>2004</a:t>
            </a:r>
            <a:r>
              <a:rPr lang="zh-CN" altLang="en-US" sz="1600" kern="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rPr>
              <a:t>年</a:t>
            </a:r>
            <a:r>
              <a:rPr lang="en-US" altLang="zh-CN" sz="1600" kern="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rPr>
              <a:t>2</a:t>
            </a:r>
            <a:r>
              <a:rPr lang="zh-CN" altLang="en-US" sz="1600" kern="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rPr>
              <a:t>月</a:t>
            </a:r>
            <a:r>
              <a:rPr lang="en-US" altLang="zh-CN" sz="1600" kern="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rPr>
              <a:t>27</a:t>
            </a:r>
            <a:r>
              <a:rPr lang="zh-CN" altLang="en-US" sz="1600" kern="0" dirty="0"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Arial" panose="020B0604020202020204" pitchFamily="34" charset="0"/>
              </a:rPr>
              <a:t>日，是一家拥有丰富的自主软件著作权及多项发明专利的高新科技公司，在通信设备软硬件产品、企业营销系统等方面都有涉及。</a:t>
            </a:r>
            <a:endParaRPr lang="en-US" altLang="zh-CN" sz="1600" kern="0" dirty="0"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90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4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2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4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44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440"/>
                            </p:stCondLst>
                            <p:childTnLst>
                              <p:par>
                                <p:cTn id="3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19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19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5" grpId="0" bldLvl="0" animBg="1"/>
      <p:bldP spid="21" grpId="0"/>
      <p:bldP spid="22" grpId="0"/>
      <p:bldP spid="19" grpId="0"/>
      <p:bldP spid="20" grpId="0" animBg="1"/>
      <p:bldP spid="23" grpId="0"/>
      <p:bldP spid="24" grpId="0"/>
      <p:bldP spid="25" grpId="0" animBg="1"/>
      <p:bldP spid="26" grpId="0"/>
      <p:bldP spid="27" grpId="0"/>
      <p:bldP spid="28" grpId="0" animBg="1"/>
      <p:bldP spid="29" grpId="0"/>
      <p:bldP spid="30" grpId="0"/>
      <p:bldP spid="3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任意多边形: 形状 12">
            <a:extLst>
              <a:ext uri="{FF2B5EF4-FFF2-40B4-BE49-F238E27FC236}">
                <a16:creationId xmlns:a16="http://schemas.microsoft.com/office/drawing/2014/main" id="{DBC8BC6A-BC6D-45A7-BC46-292C1514200C}"/>
              </a:ext>
            </a:extLst>
          </p:cNvPr>
          <p:cNvSpPr/>
          <p:nvPr/>
        </p:nvSpPr>
        <p:spPr>
          <a:xfrm>
            <a:off x="-977900" y="1817554"/>
            <a:ext cx="14097000" cy="3276877"/>
          </a:xfrm>
          <a:custGeom>
            <a:avLst/>
            <a:gdLst>
              <a:gd name="connsiteX0" fmla="*/ 0 w 12192000"/>
              <a:gd name="connsiteY0" fmla="*/ 0 h 3550500"/>
              <a:gd name="connsiteX1" fmla="*/ 102335 w 12192000"/>
              <a:gd name="connsiteY1" fmla="*/ 50905 h 3550500"/>
              <a:gd name="connsiteX2" fmla="*/ 6096000 w 12192000"/>
              <a:gd name="connsiteY2" fmla="*/ 1067179 h 3550500"/>
              <a:gd name="connsiteX3" fmla="*/ 12089666 w 12192000"/>
              <a:gd name="connsiteY3" fmla="*/ 50905 h 3550500"/>
              <a:gd name="connsiteX4" fmla="*/ 12192000 w 12192000"/>
              <a:gd name="connsiteY4" fmla="*/ 0 h 3550500"/>
              <a:gd name="connsiteX5" fmla="*/ 12192000 w 12192000"/>
              <a:gd name="connsiteY5" fmla="*/ 3550500 h 3550500"/>
              <a:gd name="connsiteX6" fmla="*/ 12089666 w 12192000"/>
              <a:gd name="connsiteY6" fmla="*/ 3496782 h 3550500"/>
              <a:gd name="connsiteX7" fmla="*/ 6096000 w 12192000"/>
              <a:gd name="connsiteY7" fmla="*/ 2480507 h 3550500"/>
              <a:gd name="connsiteX8" fmla="*/ 102335 w 12192000"/>
              <a:gd name="connsiteY8" fmla="*/ 3496782 h 3550500"/>
              <a:gd name="connsiteX9" fmla="*/ 0 w 12192000"/>
              <a:gd name="connsiteY9" fmla="*/ 3550500 h 3550500"/>
              <a:gd name="connsiteX0" fmla="*/ 0 w 12192000"/>
              <a:gd name="connsiteY0" fmla="*/ 0 h 3550500"/>
              <a:gd name="connsiteX1" fmla="*/ 102335 w 12192000"/>
              <a:gd name="connsiteY1" fmla="*/ 50905 h 3550500"/>
              <a:gd name="connsiteX2" fmla="*/ 6086475 w 12192000"/>
              <a:gd name="connsiteY2" fmla="*/ 914779 h 3550500"/>
              <a:gd name="connsiteX3" fmla="*/ 12089666 w 12192000"/>
              <a:gd name="connsiteY3" fmla="*/ 50905 h 3550500"/>
              <a:gd name="connsiteX4" fmla="*/ 12192000 w 12192000"/>
              <a:gd name="connsiteY4" fmla="*/ 0 h 3550500"/>
              <a:gd name="connsiteX5" fmla="*/ 12192000 w 12192000"/>
              <a:gd name="connsiteY5" fmla="*/ 3550500 h 3550500"/>
              <a:gd name="connsiteX6" fmla="*/ 12089666 w 12192000"/>
              <a:gd name="connsiteY6" fmla="*/ 3496782 h 3550500"/>
              <a:gd name="connsiteX7" fmla="*/ 6096000 w 12192000"/>
              <a:gd name="connsiteY7" fmla="*/ 2480507 h 3550500"/>
              <a:gd name="connsiteX8" fmla="*/ 102335 w 12192000"/>
              <a:gd name="connsiteY8" fmla="*/ 3496782 h 3550500"/>
              <a:gd name="connsiteX9" fmla="*/ 0 w 12192000"/>
              <a:gd name="connsiteY9" fmla="*/ 3550500 h 3550500"/>
              <a:gd name="connsiteX10" fmla="*/ 0 w 12192000"/>
              <a:gd name="connsiteY10" fmla="*/ 0 h 355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3550500">
                <a:moveTo>
                  <a:pt x="0" y="0"/>
                </a:moveTo>
                <a:lnTo>
                  <a:pt x="102335" y="50905"/>
                </a:lnTo>
                <a:cubicBezTo>
                  <a:pt x="1401279" y="664052"/>
                  <a:pt x="3591490" y="914779"/>
                  <a:pt x="6086475" y="914779"/>
                </a:cubicBezTo>
                <a:cubicBezTo>
                  <a:pt x="8581461" y="914779"/>
                  <a:pt x="10790721" y="664052"/>
                  <a:pt x="12089666" y="50905"/>
                </a:cubicBezTo>
                <a:lnTo>
                  <a:pt x="12192000" y="0"/>
                </a:lnTo>
                <a:lnTo>
                  <a:pt x="12192000" y="3550500"/>
                </a:lnTo>
                <a:lnTo>
                  <a:pt x="12089666" y="3496782"/>
                </a:lnTo>
                <a:cubicBezTo>
                  <a:pt x="10790721" y="2883635"/>
                  <a:pt x="8590986" y="2480507"/>
                  <a:pt x="6096000" y="2480507"/>
                </a:cubicBezTo>
                <a:cubicBezTo>
                  <a:pt x="3601015" y="2480507"/>
                  <a:pt x="1401279" y="2883635"/>
                  <a:pt x="102335" y="3496782"/>
                </a:cubicBezTo>
                <a:lnTo>
                  <a:pt x="0" y="355050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6" name="任意多边形: 形状 13">
            <a:extLst>
              <a:ext uri="{FF2B5EF4-FFF2-40B4-BE49-F238E27FC236}">
                <a16:creationId xmlns:a16="http://schemas.microsoft.com/office/drawing/2014/main" id="{654D6079-413C-4B14-B326-1E76F88D4280}"/>
              </a:ext>
            </a:extLst>
          </p:cNvPr>
          <p:cNvSpPr/>
          <p:nvPr/>
        </p:nvSpPr>
        <p:spPr>
          <a:xfrm>
            <a:off x="-977900" y="2300451"/>
            <a:ext cx="14097000" cy="3276877"/>
          </a:xfrm>
          <a:custGeom>
            <a:avLst/>
            <a:gdLst>
              <a:gd name="connsiteX0" fmla="*/ 0 w 12192000"/>
              <a:gd name="connsiteY0" fmla="*/ 0 h 3550500"/>
              <a:gd name="connsiteX1" fmla="*/ 102335 w 12192000"/>
              <a:gd name="connsiteY1" fmla="*/ 50905 h 3550500"/>
              <a:gd name="connsiteX2" fmla="*/ 6096000 w 12192000"/>
              <a:gd name="connsiteY2" fmla="*/ 1067179 h 3550500"/>
              <a:gd name="connsiteX3" fmla="*/ 12089666 w 12192000"/>
              <a:gd name="connsiteY3" fmla="*/ 50905 h 3550500"/>
              <a:gd name="connsiteX4" fmla="*/ 12192000 w 12192000"/>
              <a:gd name="connsiteY4" fmla="*/ 0 h 3550500"/>
              <a:gd name="connsiteX5" fmla="*/ 12192000 w 12192000"/>
              <a:gd name="connsiteY5" fmla="*/ 3550500 h 3550500"/>
              <a:gd name="connsiteX6" fmla="*/ 12089666 w 12192000"/>
              <a:gd name="connsiteY6" fmla="*/ 3496782 h 3550500"/>
              <a:gd name="connsiteX7" fmla="*/ 6096000 w 12192000"/>
              <a:gd name="connsiteY7" fmla="*/ 2480507 h 3550500"/>
              <a:gd name="connsiteX8" fmla="*/ 102335 w 12192000"/>
              <a:gd name="connsiteY8" fmla="*/ 3496782 h 3550500"/>
              <a:gd name="connsiteX9" fmla="*/ 0 w 12192000"/>
              <a:gd name="connsiteY9" fmla="*/ 3550500 h 3550500"/>
              <a:gd name="connsiteX0" fmla="*/ 0 w 12192000"/>
              <a:gd name="connsiteY0" fmla="*/ 0 h 3550500"/>
              <a:gd name="connsiteX1" fmla="*/ 102335 w 12192000"/>
              <a:gd name="connsiteY1" fmla="*/ 50905 h 3550500"/>
              <a:gd name="connsiteX2" fmla="*/ 6096000 w 12192000"/>
              <a:gd name="connsiteY2" fmla="*/ 1067179 h 3550500"/>
              <a:gd name="connsiteX3" fmla="*/ 12089666 w 12192000"/>
              <a:gd name="connsiteY3" fmla="*/ 50905 h 3550500"/>
              <a:gd name="connsiteX4" fmla="*/ 12192000 w 12192000"/>
              <a:gd name="connsiteY4" fmla="*/ 0 h 3550500"/>
              <a:gd name="connsiteX5" fmla="*/ 12192000 w 12192000"/>
              <a:gd name="connsiteY5" fmla="*/ 3550500 h 3550500"/>
              <a:gd name="connsiteX6" fmla="*/ 12089666 w 12192000"/>
              <a:gd name="connsiteY6" fmla="*/ 3496782 h 3550500"/>
              <a:gd name="connsiteX7" fmla="*/ 6096000 w 12192000"/>
              <a:gd name="connsiteY7" fmla="*/ 2699582 h 3550500"/>
              <a:gd name="connsiteX8" fmla="*/ 102335 w 12192000"/>
              <a:gd name="connsiteY8" fmla="*/ 3496782 h 3550500"/>
              <a:gd name="connsiteX9" fmla="*/ 0 w 12192000"/>
              <a:gd name="connsiteY9" fmla="*/ 3550500 h 3550500"/>
              <a:gd name="connsiteX10" fmla="*/ 0 w 12192000"/>
              <a:gd name="connsiteY10" fmla="*/ 0 h 355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3550500">
                <a:moveTo>
                  <a:pt x="0" y="0"/>
                </a:moveTo>
                <a:lnTo>
                  <a:pt x="102335" y="50905"/>
                </a:lnTo>
                <a:cubicBezTo>
                  <a:pt x="1401279" y="664052"/>
                  <a:pt x="3601015" y="1067179"/>
                  <a:pt x="6096000" y="1067179"/>
                </a:cubicBezTo>
                <a:cubicBezTo>
                  <a:pt x="8590986" y="1067179"/>
                  <a:pt x="10790721" y="664052"/>
                  <a:pt x="12089666" y="50905"/>
                </a:cubicBezTo>
                <a:lnTo>
                  <a:pt x="12192000" y="0"/>
                </a:lnTo>
                <a:lnTo>
                  <a:pt x="12192000" y="3550500"/>
                </a:lnTo>
                <a:lnTo>
                  <a:pt x="12089666" y="3496782"/>
                </a:lnTo>
                <a:cubicBezTo>
                  <a:pt x="10790721" y="2883635"/>
                  <a:pt x="8590986" y="2699582"/>
                  <a:pt x="6096000" y="2699582"/>
                </a:cubicBezTo>
                <a:cubicBezTo>
                  <a:pt x="3601015" y="2699582"/>
                  <a:pt x="1401279" y="2883635"/>
                  <a:pt x="102335" y="3496782"/>
                </a:cubicBezTo>
                <a:lnTo>
                  <a:pt x="0" y="355050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4" name="任意多边形: 形状 16">
            <a:extLst>
              <a:ext uri="{FF2B5EF4-FFF2-40B4-BE49-F238E27FC236}">
                <a16:creationId xmlns:a16="http://schemas.microsoft.com/office/drawing/2014/main" id="{D869F745-AEA8-4039-80AD-76A28D6C3A30}"/>
              </a:ext>
            </a:extLst>
          </p:cNvPr>
          <p:cNvSpPr/>
          <p:nvPr/>
        </p:nvSpPr>
        <p:spPr>
          <a:xfrm>
            <a:off x="-977900" y="1993091"/>
            <a:ext cx="14097000" cy="3276877"/>
          </a:xfrm>
          <a:custGeom>
            <a:avLst/>
            <a:gdLst>
              <a:gd name="connsiteX0" fmla="*/ 0 w 12192000"/>
              <a:gd name="connsiteY0" fmla="*/ 0 h 3550500"/>
              <a:gd name="connsiteX1" fmla="*/ 102335 w 12192000"/>
              <a:gd name="connsiteY1" fmla="*/ 50905 h 3550500"/>
              <a:gd name="connsiteX2" fmla="*/ 6096000 w 12192000"/>
              <a:gd name="connsiteY2" fmla="*/ 1067179 h 3550500"/>
              <a:gd name="connsiteX3" fmla="*/ 12089666 w 12192000"/>
              <a:gd name="connsiteY3" fmla="*/ 50905 h 3550500"/>
              <a:gd name="connsiteX4" fmla="*/ 12192000 w 12192000"/>
              <a:gd name="connsiteY4" fmla="*/ 0 h 3550500"/>
              <a:gd name="connsiteX5" fmla="*/ 12192000 w 12192000"/>
              <a:gd name="connsiteY5" fmla="*/ 3550500 h 3550500"/>
              <a:gd name="connsiteX6" fmla="*/ 12089666 w 12192000"/>
              <a:gd name="connsiteY6" fmla="*/ 3496782 h 3550500"/>
              <a:gd name="connsiteX7" fmla="*/ 6096000 w 12192000"/>
              <a:gd name="connsiteY7" fmla="*/ 2480507 h 3550500"/>
              <a:gd name="connsiteX8" fmla="*/ 102335 w 12192000"/>
              <a:gd name="connsiteY8" fmla="*/ 3496782 h 3550500"/>
              <a:gd name="connsiteX9" fmla="*/ 0 w 12192000"/>
              <a:gd name="connsiteY9" fmla="*/ 3550500 h 3550500"/>
              <a:gd name="connsiteX0" fmla="*/ 0 w 12192000"/>
              <a:gd name="connsiteY0" fmla="*/ 0 h 3550500"/>
              <a:gd name="connsiteX1" fmla="*/ 102335 w 12192000"/>
              <a:gd name="connsiteY1" fmla="*/ 50905 h 3550500"/>
              <a:gd name="connsiteX2" fmla="*/ 6096000 w 12192000"/>
              <a:gd name="connsiteY2" fmla="*/ 857629 h 3550500"/>
              <a:gd name="connsiteX3" fmla="*/ 12089666 w 12192000"/>
              <a:gd name="connsiteY3" fmla="*/ 50905 h 3550500"/>
              <a:gd name="connsiteX4" fmla="*/ 12192000 w 12192000"/>
              <a:gd name="connsiteY4" fmla="*/ 0 h 3550500"/>
              <a:gd name="connsiteX5" fmla="*/ 12192000 w 12192000"/>
              <a:gd name="connsiteY5" fmla="*/ 3550500 h 3550500"/>
              <a:gd name="connsiteX6" fmla="*/ 12089666 w 12192000"/>
              <a:gd name="connsiteY6" fmla="*/ 3496782 h 3550500"/>
              <a:gd name="connsiteX7" fmla="*/ 6096000 w 12192000"/>
              <a:gd name="connsiteY7" fmla="*/ 2480507 h 3550500"/>
              <a:gd name="connsiteX8" fmla="*/ 102335 w 12192000"/>
              <a:gd name="connsiteY8" fmla="*/ 3496782 h 3550500"/>
              <a:gd name="connsiteX9" fmla="*/ 0 w 12192000"/>
              <a:gd name="connsiteY9" fmla="*/ 3550500 h 3550500"/>
              <a:gd name="connsiteX10" fmla="*/ 0 w 12192000"/>
              <a:gd name="connsiteY10" fmla="*/ 0 h 3550500"/>
              <a:gd name="connsiteX0" fmla="*/ 0 w 12192000"/>
              <a:gd name="connsiteY0" fmla="*/ 0 h 3550500"/>
              <a:gd name="connsiteX1" fmla="*/ 102335 w 12192000"/>
              <a:gd name="connsiteY1" fmla="*/ 50905 h 3550500"/>
              <a:gd name="connsiteX2" fmla="*/ 6096000 w 12192000"/>
              <a:gd name="connsiteY2" fmla="*/ 857629 h 3550500"/>
              <a:gd name="connsiteX3" fmla="*/ 12089666 w 12192000"/>
              <a:gd name="connsiteY3" fmla="*/ 50905 h 3550500"/>
              <a:gd name="connsiteX4" fmla="*/ 12192000 w 12192000"/>
              <a:gd name="connsiteY4" fmla="*/ 0 h 3550500"/>
              <a:gd name="connsiteX5" fmla="*/ 12192000 w 12192000"/>
              <a:gd name="connsiteY5" fmla="*/ 3550500 h 3550500"/>
              <a:gd name="connsiteX6" fmla="*/ 12089666 w 12192000"/>
              <a:gd name="connsiteY6" fmla="*/ 3496782 h 3550500"/>
              <a:gd name="connsiteX7" fmla="*/ 6105525 w 12192000"/>
              <a:gd name="connsiteY7" fmla="*/ 2804357 h 3550500"/>
              <a:gd name="connsiteX8" fmla="*/ 102335 w 12192000"/>
              <a:gd name="connsiteY8" fmla="*/ 3496782 h 3550500"/>
              <a:gd name="connsiteX9" fmla="*/ 0 w 12192000"/>
              <a:gd name="connsiteY9" fmla="*/ 3550500 h 3550500"/>
              <a:gd name="connsiteX10" fmla="*/ 0 w 12192000"/>
              <a:gd name="connsiteY10" fmla="*/ 0 h 3550500"/>
              <a:gd name="connsiteX0" fmla="*/ 0 w 12192000"/>
              <a:gd name="connsiteY0" fmla="*/ 0 h 3550500"/>
              <a:gd name="connsiteX1" fmla="*/ 102335 w 12192000"/>
              <a:gd name="connsiteY1" fmla="*/ 50905 h 3550500"/>
              <a:gd name="connsiteX2" fmla="*/ 6096000 w 12192000"/>
              <a:gd name="connsiteY2" fmla="*/ 857629 h 3550500"/>
              <a:gd name="connsiteX3" fmla="*/ 12089666 w 12192000"/>
              <a:gd name="connsiteY3" fmla="*/ 50905 h 3550500"/>
              <a:gd name="connsiteX4" fmla="*/ 12192000 w 12192000"/>
              <a:gd name="connsiteY4" fmla="*/ 0 h 3550500"/>
              <a:gd name="connsiteX5" fmla="*/ 12192000 w 12192000"/>
              <a:gd name="connsiteY5" fmla="*/ 3550500 h 3550500"/>
              <a:gd name="connsiteX6" fmla="*/ 12089666 w 12192000"/>
              <a:gd name="connsiteY6" fmla="*/ 3496782 h 3550500"/>
              <a:gd name="connsiteX7" fmla="*/ 6105525 w 12192000"/>
              <a:gd name="connsiteY7" fmla="*/ 2804357 h 3550500"/>
              <a:gd name="connsiteX8" fmla="*/ 102335 w 12192000"/>
              <a:gd name="connsiteY8" fmla="*/ 3496782 h 3550500"/>
              <a:gd name="connsiteX9" fmla="*/ 0 w 12192000"/>
              <a:gd name="connsiteY9" fmla="*/ 3550500 h 3550500"/>
              <a:gd name="connsiteX10" fmla="*/ 0 w 12192000"/>
              <a:gd name="connsiteY10" fmla="*/ 0 h 3550500"/>
              <a:gd name="connsiteX0" fmla="*/ 0 w 12192000"/>
              <a:gd name="connsiteY0" fmla="*/ 0 h 3550500"/>
              <a:gd name="connsiteX1" fmla="*/ 102335 w 12192000"/>
              <a:gd name="connsiteY1" fmla="*/ 50905 h 3550500"/>
              <a:gd name="connsiteX2" fmla="*/ 6096000 w 12192000"/>
              <a:gd name="connsiteY2" fmla="*/ 857629 h 3550500"/>
              <a:gd name="connsiteX3" fmla="*/ 12089666 w 12192000"/>
              <a:gd name="connsiteY3" fmla="*/ 50905 h 3550500"/>
              <a:gd name="connsiteX4" fmla="*/ 12192000 w 12192000"/>
              <a:gd name="connsiteY4" fmla="*/ 0 h 3550500"/>
              <a:gd name="connsiteX5" fmla="*/ 12192000 w 12192000"/>
              <a:gd name="connsiteY5" fmla="*/ 3550500 h 3550500"/>
              <a:gd name="connsiteX6" fmla="*/ 12089666 w 12192000"/>
              <a:gd name="connsiteY6" fmla="*/ 3496782 h 3550500"/>
              <a:gd name="connsiteX7" fmla="*/ 6105525 w 12192000"/>
              <a:gd name="connsiteY7" fmla="*/ 2804357 h 3550500"/>
              <a:gd name="connsiteX8" fmla="*/ 102335 w 12192000"/>
              <a:gd name="connsiteY8" fmla="*/ 3496782 h 3550500"/>
              <a:gd name="connsiteX9" fmla="*/ 0 w 12192000"/>
              <a:gd name="connsiteY9" fmla="*/ 3550500 h 3550500"/>
              <a:gd name="connsiteX10" fmla="*/ 0 w 12192000"/>
              <a:gd name="connsiteY10" fmla="*/ 0 h 355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3550500">
                <a:moveTo>
                  <a:pt x="0" y="0"/>
                </a:moveTo>
                <a:lnTo>
                  <a:pt x="102335" y="50905"/>
                </a:lnTo>
                <a:cubicBezTo>
                  <a:pt x="1401279" y="664052"/>
                  <a:pt x="3601015" y="857629"/>
                  <a:pt x="6096000" y="857629"/>
                </a:cubicBezTo>
                <a:cubicBezTo>
                  <a:pt x="8590986" y="857629"/>
                  <a:pt x="10790721" y="664052"/>
                  <a:pt x="12089666" y="50905"/>
                </a:cubicBezTo>
                <a:lnTo>
                  <a:pt x="12192000" y="0"/>
                </a:lnTo>
                <a:lnTo>
                  <a:pt x="12192000" y="3550500"/>
                </a:lnTo>
                <a:lnTo>
                  <a:pt x="12089666" y="3496782"/>
                </a:lnTo>
                <a:cubicBezTo>
                  <a:pt x="10724046" y="3016985"/>
                  <a:pt x="8600511" y="2804357"/>
                  <a:pt x="6105525" y="2804357"/>
                </a:cubicBezTo>
                <a:cubicBezTo>
                  <a:pt x="3610540" y="2804357"/>
                  <a:pt x="1229829" y="3055085"/>
                  <a:pt x="102335" y="3496782"/>
                </a:cubicBezTo>
                <a:lnTo>
                  <a:pt x="0" y="3550500"/>
                </a:lnTo>
                <a:lnTo>
                  <a:pt x="0" y="0"/>
                </a:lnTo>
                <a:close/>
              </a:path>
            </a:pathLst>
          </a:custGeom>
          <a:solidFill>
            <a:srgbClr val="5B727D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A8BE4578-F41B-4945-80DF-3BC1BE562796}"/>
              </a:ext>
            </a:extLst>
          </p:cNvPr>
          <p:cNvSpPr/>
          <p:nvPr/>
        </p:nvSpPr>
        <p:spPr>
          <a:xfrm>
            <a:off x="2915963" y="5884688"/>
            <a:ext cx="69651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各项知识产权</a:t>
            </a: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30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余项  国家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专利</a:t>
            </a: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10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余个</a:t>
            </a: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733" y="2254343"/>
            <a:ext cx="1950435" cy="28707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Right"/>
            <a:lightRig rig="threePt" dir="t"/>
          </a:scene3d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468" y="2159902"/>
            <a:ext cx="2131722" cy="30837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Right"/>
            <a:lightRig rig="threePt" dir="t"/>
          </a:scene3d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049" y="2037658"/>
            <a:ext cx="2265663" cy="33282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Right"/>
            <a:lightRig rig="threePt" dir="t"/>
          </a:scene3d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196" y="2293082"/>
            <a:ext cx="1940587" cy="28562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Left">
              <a:rot lat="0" lon="1800000" rev="0"/>
            </a:camera>
            <a:lightRig rig="threePt" dir="t"/>
          </a:scene3d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307" y="2192050"/>
            <a:ext cx="2130830" cy="30824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Left"/>
            <a:lightRig rig="threePt" dir="t"/>
          </a:scene3d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684" y="2040248"/>
            <a:ext cx="2265663" cy="33347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Left"/>
            <a:lightRig rig="threePt" dir="t"/>
          </a:scene3d>
        </p:spPr>
      </p:pic>
      <p:pic>
        <p:nvPicPr>
          <p:cNvPr id="43" name="图片 4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056" y="1948547"/>
            <a:ext cx="2430099" cy="35085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文本框 5"/>
          <p:cNvSpPr txBox="1"/>
          <p:nvPr/>
        </p:nvSpPr>
        <p:spPr>
          <a:xfrm>
            <a:off x="524510" y="398780"/>
            <a:ext cx="5609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公司荣誉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19" name="TextBox 21"/>
          <p:cNvSpPr txBox="1"/>
          <p:nvPr/>
        </p:nvSpPr>
        <p:spPr>
          <a:xfrm>
            <a:off x="2660514" y="646139"/>
            <a:ext cx="240810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accent1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COMPANY  HONOR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20" name="椭圆 19"/>
          <p:cNvSpPr/>
          <p:nvPr/>
        </p:nvSpPr>
        <p:spPr>
          <a:xfrm rot="9540000">
            <a:off x="11406828" y="61340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1" name="椭圆 20"/>
          <p:cNvSpPr/>
          <p:nvPr/>
        </p:nvSpPr>
        <p:spPr>
          <a:xfrm rot="9540000">
            <a:off x="10739355" y="575567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8700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4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2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4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6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86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4" grpId="0" animBg="1"/>
      <p:bldP spid="36" grpId="0"/>
      <p:bldP spid="18" grpId="0"/>
      <p:bldP spid="19" grpId="0"/>
      <p:bldP spid="20" grpId="0" bldLvl="0" animBg="1"/>
      <p:bldP spid="21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图片占位符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24" t="1173" r="12700" b="50558"/>
          <a:stretch/>
        </p:blipFill>
        <p:spPr>
          <a:xfrm>
            <a:off x="6133672" y="1210441"/>
            <a:ext cx="4191000" cy="41687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椭圆 13"/>
          <p:cNvSpPr/>
          <p:nvPr/>
        </p:nvSpPr>
        <p:spPr>
          <a:xfrm rot="9540000">
            <a:off x="11406828" y="61340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60" name="Rectangle: Rounded Corners 13">
            <a:extLst>
              <a:ext uri="{FF2B5EF4-FFF2-40B4-BE49-F238E27FC236}">
                <a16:creationId xmlns:a16="http://schemas.microsoft.com/office/drawing/2014/main" id="{86AB9AA4-5622-4EBF-AE7A-8FCDBC159ADC}"/>
              </a:ext>
            </a:extLst>
          </p:cNvPr>
          <p:cNvSpPr/>
          <p:nvPr/>
        </p:nvSpPr>
        <p:spPr>
          <a:xfrm>
            <a:off x="8380322" y="4639966"/>
            <a:ext cx="2778711" cy="1479296"/>
          </a:xfrm>
          <a:prstGeom prst="roundRect">
            <a:avLst>
              <a:gd name="adj" fmla="val 13021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1" name="文本框 5"/>
          <p:cNvSpPr txBox="1"/>
          <p:nvPr/>
        </p:nvSpPr>
        <p:spPr>
          <a:xfrm>
            <a:off x="524510" y="398780"/>
            <a:ext cx="5609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联系我们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60513" y="646139"/>
            <a:ext cx="3264297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accent1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GET  IT  IN  TOUCH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54" name="Rectangle: Rounded Corners 35">
            <a:extLst>
              <a:ext uri="{FF2B5EF4-FFF2-40B4-BE49-F238E27FC236}">
                <a16:creationId xmlns:a16="http://schemas.microsoft.com/office/drawing/2014/main" id="{FFCDEF66-D715-412A-B18B-8832C6F3EA8E}"/>
              </a:ext>
            </a:extLst>
          </p:cNvPr>
          <p:cNvSpPr/>
          <p:nvPr/>
        </p:nvSpPr>
        <p:spPr>
          <a:xfrm>
            <a:off x="1467141" y="1658323"/>
            <a:ext cx="1446469" cy="343329"/>
          </a:xfrm>
          <a:prstGeom prst="roundRect">
            <a:avLst>
              <a:gd name="adj" fmla="val 5000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5" name="TextBox 36">
            <a:extLst>
              <a:ext uri="{FF2B5EF4-FFF2-40B4-BE49-F238E27FC236}">
                <a16:creationId xmlns:a16="http://schemas.microsoft.com/office/drawing/2014/main" id="{B2274488-B716-4850-B76A-492C0089B549}"/>
              </a:ext>
            </a:extLst>
          </p:cNvPr>
          <p:cNvSpPr txBox="1"/>
          <p:nvPr/>
        </p:nvSpPr>
        <p:spPr>
          <a:xfrm>
            <a:off x="1649661" y="1643601"/>
            <a:ext cx="1104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  <a:latin typeface="Work Sans" panose="00000500000000000000" pitchFamily="2" charset="0"/>
              </a:rPr>
              <a:t>联系方式</a:t>
            </a:r>
            <a:endParaRPr lang="en-ID" b="1" dirty="0">
              <a:solidFill>
                <a:schemeClr val="bg1"/>
              </a:solidFill>
              <a:latin typeface="Work Sans" panose="00000500000000000000" pitchFamily="2" charset="0"/>
            </a:endParaRPr>
          </a:p>
        </p:txBody>
      </p:sp>
      <p:sp>
        <p:nvSpPr>
          <p:cNvPr id="56" name="Rectangle 14">
            <a:extLst>
              <a:ext uri="{FF2B5EF4-FFF2-40B4-BE49-F238E27FC236}">
                <a16:creationId xmlns:a16="http://schemas.microsoft.com/office/drawing/2014/main" id="{9CE075FA-D231-438C-AC29-DB1BCC107CE5}"/>
              </a:ext>
            </a:extLst>
          </p:cNvPr>
          <p:cNvSpPr/>
          <p:nvPr/>
        </p:nvSpPr>
        <p:spPr>
          <a:xfrm>
            <a:off x="8630890" y="4827269"/>
            <a:ext cx="2425872" cy="1356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zh-CN" altLang="en-US" sz="1600" spc="300" dirty="0" smtClean="0">
                <a:solidFill>
                  <a:schemeClr val="bg1"/>
                </a:solidFill>
              </a:rPr>
              <a:t>地址：</a:t>
            </a:r>
            <a:r>
              <a:rPr lang="zh-CN" altLang="en-US" sz="1400" spc="300" dirty="0">
                <a:solidFill>
                  <a:schemeClr val="bg1"/>
                </a:solidFill>
                <a:ea typeface="思源黑体 CN Normal" panose="020B0400000000000000" pitchFamily="34" charset="-122"/>
                <a:sym typeface="Arial" panose="020B0604020202020204" pitchFamily="34" charset="0"/>
              </a:rPr>
              <a:t>江苏省常州市常武南路</a:t>
            </a:r>
            <a:r>
              <a:rPr lang="en-US" altLang="zh-CN" sz="1400" spc="300" dirty="0">
                <a:solidFill>
                  <a:schemeClr val="bg1"/>
                </a:solidFill>
                <a:ea typeface="思源黑体 CN Normal" panose="020B0400000000000000" pitchFamily="34" charset="-122"/>
                <a:sym typeface="Arial" panose="020B0604020202020204" pitchFamily="34" charset="0"/>
              </a:rPr>
              <a:t>588</a:t>
            </a:r>
            <a:r>
              <a:rPr lang="zh-CN" altLang="en-US" sz="1400" spc="300" dirty="0">
                <a:solidFill>
                  <a:schemeClr val="bg1"/>
                </a:solidFill>
                <a:ea typeface="思源黑体 CN Normal" panose="020B0400000000000000" pitchFamily="34" charset="-122"/>
                <a:sym typeface="Arial" panose="020B0604020202020204" pitchFamily="34" charset="0"/>
              </a:rPr>
              <a:t>号武进高</a:t>
            </a:r>
            <a:r>
              <a:rPr lang="zh-CN" altLang="en-US" sz="1400" spc="300" dirty="0" smtClean="0">
                <a:solidFill>
                  <a:schemeClr val="bg1"/>
                </a:solidFill>
                <a:ea typeface="思源黑体 CN Normal" panose="020B0400000000000000" pitchFamily="34" charset="-122"/>
                <a:sym typeface="Arial" panose="020B0604020202020204" pitchFamily="34" charset="0"/>
              </a:rPr>
              <a:t>新区常州</a:t>
            </a:r>
            <a:r>
              <a:rPr lang="zh-CN" altLang="en-US" sz="1400" spc="300" dirty="0">
                <a:solidFill>
                  <a:schemeClr val="bg1"/>
                </a:solidFill>
                <a:ea typeface="思源黑体 CN Normal" panose="020B0400000000000000" pitchFamily="34" charset="-122"/>
                <a:sym typeface="Arial" panose="020B0604020202020204" pitchFamily="34" charset="0"/>
              </a:rPr>
              <a:t>天安数码城</a:t>
            </a:r>
            <a:r>
              <a:rPr lang="en-US" altLang="zh-CN" sz="1400" spc="300" dirty="0">
                <a:solidFill>
                  <a:schemeClr val="bg1"/>
                </a:solidFill>
                <a:ea typeface="思源黑体 CN Normal" panose="020B0400000000000000" pitchFamily="34" charset="-122"/>
                <a:sym typeface="Arial" panose="020B0604020202020204" pitchFamily="34" charset="0"/>
              </a:rPr>
              <a:t>B2座</a:t>
            </a:r>
            <a:r>
              <a:rPr lang="en-US" altLang="zh-CN" sz="1400" spc="300" dirty="0" smtClean="0">
                <a:solidFill>
                  <a:schemeClr val="bg1"/>
                </a:solidFill>
                <a:ea typeface="思源黑体 CN Normal" panose="020B0400000000000000" pitchFamily="34" charset="-122"/>
                <a:sym typeface="Arial" panose="020B0604020202020204" pitchFamily="34" charset="0"/>
              </a:rPr>
              <a:t>705-706</a:t>
            </a:r>
            <a:r>
              <a:rPr lang="zh-CN" altLang="en-US" sz="1400" spc="300" dirty="0" smtClean="0">
                <a:solidFill>
                  <a:schemeClr val="bg1"/>
                </a:solidFill>
                <a:ea typeface="思源黑体 CN Normal" panose="020B0400000000000000" pitchFamily="34" charset="-122"/>
                <a:sym typeface="Arial" panose="020B0604020202020204" pitchFamily="34" charset="0"/>
              </a:rPr>
              <a:t>室</a:t>
            </a:r>
            <a:endParaRPr lang="en-US" altLang="zh-CN" sz="1400" spc="300" dirty="0">
              <a:solidFill>
                <a:schemeClr val="bg1"/>
              </a:solidFill>
              <a:ea typeface="思源黑体 CN Normal" panose="020B0400000000000000" pitchFamily="34" charset="-122"/>
              <a:sym typeface="Arial" panose="020B0604020202020204" pitchFamily="34" charset="0"/>
            </a:endParaRPr>
          </a:p>
          <a:p>
            <a:endParaRPr lang="en-ID" sz="1600" dirty="0">
              <a:solidFill>
                <a:schemeClr val="bg1"/>
              </a:solidFill>
              <a:latin typeface="Work Sans" panose="00000500000000000000" pitchFamily="2" charset="0"/>
            </a:endParaRPr>
          </a:p>
        </p:txBody>
      </p:sp>
      <p:sp>
        <p:nvSpPr>
          <p:cNvPr id="57" name="矩形 56"/>
          <p:cNvSpPr>
            <a:spLocks noChangeArrowheads="1"/>
          </p:cNvSpPr>
          <p:nvPr/>
        </p:nvSpPr>
        <p:spPr bwMode="auto">
          <a:xfrm>
            <a:off x="1405167" y="2143810"/>
            <a:ext cx="4843413" cy="170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 smtClean="0">
                <a:latin typeface="Adobe 黑体 Std R" panose="020B0400000000000000" pitchFamily="34" charset="-122"/>
                <a:ea typeface="Adobe 黑体 Std R" panose="020B0400000000000000" pitchFamily="34" charset="-122"/>
                <a:sym typeface="Arial" panose="020B0604020202020204" pitchFamily="34" charset="0"/>
              </a:rPr>
              <a:t>固话：</a:t>
            </a:r>
            <a:r>
              <a:rPr lang="en-US" altLang="zh-CN" sz="1400" dirty="0" smtClean="0">
                <a:latin typeface="Adobe 黑体 Std R" panose="020B0400000000000000" pitchFamily="34" charset="-122"/>
                <a:ea typeface="Adobe 黑体 Std R" panose="020B0400000000000000" pitchFamily="34" charset="-122"/>
                <a:sym typeface="Arial" panose="020B0604020202020204" pitchFamily="34" charset="0"/>
              </a:rPr>
              <a:t>0519-81191977 </a:t>
            </a:r>
          </a:p>
          <a:p>
            <a:pPr>
              <a:lnSpc>
                <a:spcPct val="150000"/>
              </a:lnSpc>
            </a:pPr>
            <a:r>
              <a:rPr lang="zh-CN" altLang="en-US" sz="1400" dirty="0" smtClean="0">
                <a:latin typeface="Adobe 黑体 Std R" panose="020B0400000000000000" pitchFamily="34" charset="-122"/>
                <a:ea typeface="Adobe 黑体 Std R" panose="020B0400000000000000" pitchFamily="34" charset="-122"/>
                <a:sym typeface="Arial" panose="020B0604020202020204" pitchFamily="34" charset="0"/>
              </a:rPr>
              <a:t>手机</a:t>
            </a:r>
            <a:r>
              <a:rPr lang="zh-CN" altLang="en-US" sz="1400" dirty="0" smtClean="0">
                <a:latin typeface="Adobe 黑体 Std R" panose="020B0400000000000000" pitchFamily="34" charset="-122"/>
                <a:ea typeface="Adobe 黑体 Std R" panose="020B0400000000000000" pitchFamily="34" charset="-122"/>
                <a:sym typeface="Arial" panose="020B0604020202020204" pitchFamily="34" charset="0"/>
              </a:rPr>
              <a:t>：</a:t>
            </a:r>
            <a:r>
              <a:rPr lang="en-US" altLang="zh-CN" sz="1400" dirty="0" smtClean="0">
                <a:latin typeface="Adobe 黑体 Std R" panose="020B0400000000000000" pitchFamily="34" charset="-122"/>
                <a:ea typeface="Adobe 黑体 Std R" panose="020B0400000000000000" pitchFamily="34" charset="-122"/>
                <a:sym typeface="Arial" panose="020B0604020202020204" pitchFamily="34" charset="0"/>
              </a:rPr>
              <a:t>15722772288</a:t>
            </a:r>
            <a:endParaRPr lang="en-US" altLang="zh-CN" sz="1400" dirty="0" smtClean="0">
              <a:latin typeface="Adobe 黑体 Std R" panose="020B0400000000000000" pitchFamily="34" charset="-122"/>
              <a:ea typeface="Adobe 黑体 Std R" panose="020B0400000000000000" pitchFamily="3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 smtClean="0">
                <a:latin typeface="Adobe 黑体 Std R" panose="020B0400000000000000" pitchFamily="34" charset="-122"/>
                <a:ea typeface="Adobe 黑体 Std R" panose="020B0400000000000000" pitchFamily="34" charset="-122"/>
                <a:sym typeface="Arial" panose="020B0604020202020204" pitchFamily="34" charset="0"/>
              </a:rPr>
              <a:t>网址</a:t>
            </a:r>
            <a:r>
              <a:rPr lang="zh-CN" altLang="en-US" sz="1400" dirty="0" smtClean="0">
                <a:latin typeface="Adobe 黑体 Std R" panose="020B0400000000000000" pitchFamily="34" charset="-122"/>
                <a:ea typeface="Adobe 黑体 Std R" panose="020B0400000000000000" pitchFamily="34" charset="-122"/>
                <a:sym typeface="Arial" panose="020B0604020202020204" pitchFamily="34" charset="0"/>
              </a:rPr>
              <a:t>：</a:t>
            </a:r>
            <a:r>
              <a:rPr lang="en-US" altLang="zh-CN" sz="1400" dirty="0" smtClean="0">
                <a:latin typeface="Adobe 黑体 Std R" panose="020B0400000000000000" pitchFamily="34" charset="-122"/>
                <a:ea typeface="Adobe 黑体 Std R" panose="020B0400000000000000" pitchFamily="34" charset="-122"/>
                <a:sym typeface="Arial" panose="020B0604020202020204" pitchFamily="34" charset="0"/>
                <a:hlinkClick r:id="rId4"/>
              </a:rPr>
              <a:t>www.ixiaowen.net</a:t>
            </a:r>
            <a:endParaRPr lang="en-US" altLang="zh-CN" sz="1400" dirty="0" smtClean="0">
              <a:latin typeface="Adobe 黑体 Std R" panose="020B0400000000000000" pitchFamily="34" charset="-122"/>
              <a:ea typeface="Adobe 黑体 Std R" panose="020B0400000000000000" pitchFamily="3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latin typeface="Adobe 黑体 Std R" panose="020B0400000000000000" pitchFamily="34" charset="-122"/>
                <a:ea typeface="Adobe 黑体 Std R" panose="020B0400000000000000" pitchFamily="34" charset="-122"/>
                <a:sym typeface="Arial" panose="020B0604020202020204" pitchFamily="34" charset="0"/>
              </a:rPr>
              <a:t>邮箱：</a:t>
            </a:r>
            <a:r>
              <a:rPr lang="en-US" altLang="zh-CN" sz="1400" dirty="0">
                <a:latin typeface="Adobe 黑体 Std R" panose="020B0400000000000000" pitchFamily="34" charset="-122"/>
                <a:ea typeface="Adobe 黑体 Std R" panose="020B0400000000000000" pitchFamily="34" charset="-122"/>
                <a:sym typeface="Arial" panose="020B0604020202020204" pitchFamily="34" charset="0"/>
              </a:rPr>
              <a:t>wangdong@ixiaowen.net               </a:t>
            </a:r>
            <a:endParaRPr lang="en-US" altLang="zh-CN" sz="1400" dirty="0" smtClean="0">
              <a:latin typeface="Adobe 黑体 Std R" panose="020B0400000000000000" pitchFamily="34" charset="-122"/>
              <a:ea typeface="Adobe 黑体 Std R" panose="020B0400000000000000" pitchFamily="3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1400" spc="300" dirty="0" smtClean="0">
                <a:latin typeface="Adobe 黑体 Std R" panose="020B0400000000000000" pitchFamily="34" charset="-122"/>
                <a:ea typeface="Adobe 黑体 Std R" panose="020B0400000000000000" pitchFamily="34" charset="-122"/>
                <a:sym typeface="Arial" panose="020B0604020202020204" pitchFamily="34" charset="0"/>
              </a:rPr>
              <a:t>江苏楷文电信技术有限公司</a:t>
            </a:r>
            <a:endParaRPr lang="en-US" altLang="zh-CN" sz="1400" spc="300" dirty="0" smtClean="0">
              <a:latin typeface="Adobe 黑体 Std R" panose="020B0400000000000000" pitchFamily="34" charset="-122"/>
              <a:ea typeface="Adobe 黑体 Std R" panose="020B0400000000000000" pitchFamily="34" charset="-122"/>
              <a:sym typeface="Arial" panose="020B0604020202020204" pitchFamily="34" charset="0"/>
            </a:endParaRPr>
          </a:p>
        </p:txBody>
      </p:sp>
      <p:pic>
        <p:nvPicPr>
          <p:cNvPr id="58" name="Picture 8">
            <a:extLst>
              <a:ext uri="{FF2B5EF4-FFF2-40B4-BE49-F238E27FC236}">
                <a16:creationId xmlns:a16="http://schemas.microsoft.com/office/drawing/2014/main" id="{AC12A81C-91D7-4536-8DA3-F5C12D5111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731" y="4007554"/>
            <a:ext cx="3746958" cy="2168834"/>
          </a:xfrm>
          <a:prstGeom prst="rect">
            <a:avLst/>
          </a:prstGeom>
        </p:spPr>
      </p:pic>
      <p:pic>
        <p:nvPicPr>
          <p:cNvPr id="59" name="图片占位符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" r="237"/>
          <a:stretch>
            <a:fillRect/>
          </a:stretch>
        </p:blipFill>
        <p:spPr>
          <a:xfrm>
            <a:off x="1612635" y="4149712"/>
            <a:ext cx="2837167" cy="1746423"/>
          </a:xfrm>
          <a:prstGeom prst="rect">
            <a:avLst/>
          </a:prstGeom>
        </p:spPr>
      </p:pic>
      <p:sp>
        <p:nvSpPr>
          <p:cNvPr id="15" name="椭圆 14"/>
          <p:cNvSpPr/>
          <p:nvPr/>
        </p:nvSpPr>
        <p:spPr>
          <a:xfrm rot="9540000">
            <a:off x="10739355" y="575567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0659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4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2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4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6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86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36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60" grpId="0" animBg="1"/>
      <p:bldP spid="21" grpId="0"/>
      <p:bldP spid="22" grpId="0"/>
      <p:bldP spid="54" grpId="0" animBg="1"/>
      <p:bldP spid="55" grpId="0"/>
      <p:bldP spid="56" grpId="0"/>
      <p:bldP spid="57" grpId="0"/>
      <p:bldP spid="15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椭圆 15"/>
          <p:cNvSpPr/>
          <p:nvPr/>
        </p:nvSpPr>
        <p:spPr>
          <a:xfrm>
            <a:off x="-297393" y="-1194554"/>
            <a:ext cx="2807161" cy="2807161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-1860988" y="1257238"/>
            <a:ext cx="3721976" cy="3721976"/>
            <a:chOff x="-966075" y="2611829"/>
            <a:chExt cx="2049594" cy="2049594"/>
          </a:xfrm>
        </p:grpSpPr>
        <p:sp>
          <p:nvSpPr>
            <p:cNvPr id="5" name="椭圆 4"/>
            <p:cNvSpPr/>
            <p:nvPr/>
          </p:nvSpPr>
          <p:spPr>
            <a:xfrm>
              <a:off x="-843094" y="2734810"/>
              <a:ext cx="1803633" cy="1803633"/>
            </a:xfrm>
            <a:prstGeom prst="ellipse">
              <a:avLst/>
            </a:prstGeom>
            <a:solidFill>
              <a:srgbClr val="5B72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方正黑体简体" panose="02010601030101010101" pitchFamily="2" charset="-122"/>
                <a:ea typeface="方正黑体简体" panose="02010601030101010101" pitchFamily="2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-966075" y="2611829"/>
              <a:ext cx="2049594" cy="2049594"/>
            </a:xfrm>
            <a:prstGeom prst="ellipse">
              <a:avLst/>
            </a:prstGeom>
            <a:noFill/>
            <a:ln>
              <a:solidFill>
                <a:srgbClr val="5B72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方正黑体简体" panose="02010601030101010101" pitchFamily="2" charset="-122"/>
                <a:ea typeface="方正黑体简体" panose="02010601030101010101" pitchFamily="2" charset="-122"/>
              </a:endParaRPr>
            </a:p>
          </p:txBody>
        </p:sp>
      </p:grpSp>
      <p:sp>
        <p:nvSpPr>
          <p:cNvPr id="8" name="椭圆 7"/>
          <p:cNvSpPr/>
          <p:nvPr/>
        </p:nvSpPr>
        <p:spPr>
          <a:xfrm>
            <a:off x="1176268" y="5377434"/>
            <a:ext cx="1333500" cy="1333500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3030374" y="5344283"/>
            <a:ext cx="366960" cy="366960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331012" y="3136024"/>
            <a:ext cx="3721976" cy="3721976"/>
            <a:chOff x="-966075" y="2611829"/>
            <a:chExt cx="2049594" cy="2049594"/>
          </a:xfrm>
        </p:grpSpPr>
        <p:sp>
          <p:nvSpPr>
            <p:cNvPr id="11" name="椭圆 10"/>
            <p:cNvSpPr/>
            <p:nvPr/>
          </p:nvSpPr>
          <p:spPr>
            <a:xfrm rot="17180848">
              <a:off x="-843094" y="2734810"/>
              <a:ext cx="1803633" cy="1803633"/>
            </a:xfrm>
            <a:prstGeom prst="ellipse">
              <a:avLst/>
            </a:pr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方正黑体简体" panose="02010601030101010101" pitchFamily="2" charset="-122"/>
                <a:ea typeface="方正黑体简体" panose="02010601030101010101" pitchFamily="2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-966075" y="2611829"/>
              <a:ext cx="2049594" cy="2049594"/>
            </a:xfrm>
            <a:prstGeom prst="ellipse">
              <a:avLst/>
            </a:prstGeom>
            <a:noFill/>
            <a:ln>
              <a:solidFill>
                <a:srgbClr val="F35E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方正黑体简体" panose="02010601030101010101" pitchFamily="2" charset="-122"/>
                <a:ea typeface="方正黑体简体" panose="02010601030101010101" pitchFamily="2" charset="-122"/>
              </a:endParaRPr>
            </a:p>
          </p:txBody>
        </p:sp>
      </p:grpSp>
      <p:sp>
        <p:nvSpPr>
          <p:cNvPr id="13" name="椭圆 12"/>
          <p:cNvSpPr/>
          <p:nvPr/>
        </p:nvSpPr>
        <p:spPr>
          <a:xfrm>
            <a:off x="10975254" y="-240722"/>
            <a:ext cx="1497960" cy="1497960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9412928" y="12572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10718400" y="198250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310622" y="1888903"/>
            <a:ext cx="324358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感谢观看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3310622" y="2947912"/>
            <a:ext cx="43946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MPCC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企业呼叫中心</a:t>
            </a:r>
          </a:p>
          <a:p>
            <a:pPr algn="dist"/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08140" y="2239355"/>
            <a:ext cx="1015663" cy="185563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CN" sz="5400" dirty="0" smtClean="0">
                <a:solidFill>
                  <a:schemeClr val="bg1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2021</a:t>
            </a:r>
            <a:endParaRPr lang="en-US" altLang="zh-CN" sz="5400" dirty="0">
              <a:solidFill>
                <a:schemeClr val="bg1"/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cxnSp>
        <p:nvCxnSpPr>
          <p:cNvPr id="26" name="直接连接符 25"/>
          <p:cNvCxnSpPr/>
          <p:nvPr/>
        </p:nvCxnSpPr>
        <p:spPr>
          <a:xfrm>
            <a:off x="3384808" y="3557223"/>
            <a:ext cx="6660000" cy="8679"/>
          </a:xfrm>
          <a:prstGeom prst="line">
            <a:avLst/>
          </a:prstGeom>
          <a:ln w="15875">
            <a:solidFill>
              <a:srgbClr val="5B72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8558216" y="3717353"/>
            <a:ext cx="15439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unga" panose="020B0502040204020203" pitchFamily="34" charset="0"/>
                <a:ea typeface="方正黑体简体" panose="02010601030101010101" pitchFamily="2" charset="-122"/>
                <a:cs typeface="Tunga" panose="020B0502040204020203" pitchFamily="34" charset="0"/>
              </a:rPr>
              <a:t>小文智能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Tunga" panose="020B0502040204020203" pitchFamily="34" charset="0"/>
              <a:ea typeface="方正黑体简体" panose="02010601030101010101" pitchFamily="2" charset="-122"/>
              <a:cs typeface="Tunga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000">
        <p:fade/>
      </p:transition>
    </mc:Choice>
    <mc:Fallback xmlns="">
      <p:transition spd="med" advTm="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0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8" grpId="0" bldLvl="0" animBg="1"/>
      <p:bldP spid="9" grpId="0" bldLvl="0" animBg="1"/>
      <p:bldP spid="13" grpId="0" bldLvl="0" animBg="1"/>
      <p:bldP spid="14" grpId="0" bldLvl="0" animBg="1"/>
      <p:bldP spid="15" grpId="0" bldLvl="0" animBg="1"/>
      <p:bldP spid="17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231240" y="2365909"/>
            <a:ext cx="3733800" cy="19380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zh-CN" sz="1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01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412090" y="4340533"/>
            <a:ext cx="5372101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zh-CN" sz="4800" b="1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MPCC</a:t>
            </a:r>
            <a:r>
              <a:rPr lang="zh-CN" altLang="en-US" sz="4800" b="1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简介</a:t>
            </a:r>
            <a:endParaRPr lang="zh-CN" altLang="en-US" sz="4800" b="1" spc="6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" name="等腰三角形 1"/>
          <p:cNvSpPr/>
          <p:nvPr/>
        </p:nvSpPr>
        <p:spPr>
          <a:xfrm>
            <a:off x="3081020" y="827405"/>
            <a:ext cx="6029960" cy="4951730"/>
          </a:xfrm>
          <a:prstGeom prst="triangle">
            <a:avLst/>
          </a:prstGeom>
          <a:noFill/>
          <a:ln w="76200">
            <a:solidFill>
              <a:srgbClr val="5B72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10975254" y="-240722"/>
            <a:ext cx="1497960" cy="1497960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9412928" y="12572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10718400" y="198250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-45472" y="3996944"/>
            <a:ext cx="1333500" cy="1333500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1808634" y="3996813"/>
            <a:ext cx="366960" cy="366960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2106618" y="601283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3412090" y="1326546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10184552" y="5078611"/>
            <a:ext cx="2807161" cy="2807161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09372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flip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2" grpId="0" animBg="1"/>
      <p:bldP spid="13" grpId="0" bldLvl="0" animBg="1"/>
      <p:bldP spid="3" grpId="0" bldLvl="0" animBg="1"/>
      <p:bldP spid="12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 rot="9540000">
            <a:off x="11406828" y="61340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 rot="9540000">
            <a:off x="10739355" y="575567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1" name="文本框 5"/>
          <p:cNvSpPr txBox="1"/>
          <p:nvPr/>
        </p:nvSpPr>
        <p:spPr>
          <a:xfrm>
            <a:off x="524510" y="398780"/>
            <a:ext cx="30213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</a:t>
            </a:r>
            <a:r>
              <a:rPr lang="zh-CN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简介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39945" name="圆角矩形 9"/>
          <p:cNvSpPr/>
          <p:nvPr/>
        </p:nvSpPr>
        <p:spPr>
          <a:xfrm>
            <a:off x="1304925" y="1871859"/>
            <a:ext cx="4591050" cy="3846317"/>
          </a:xfrm>
          <a:prstGeom prst="roundRect">
            <a:avLst>
              <a:gd name="adj" fmla="val 9083"/>
            </a:avLst>
          </a:prstGeom>
          <a:noFill/>
          <a:ln w="12700" cap="flat" cmpd="sng">
            <a:solidFill>
              <a:srgbClr val="F35E40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方正黑体简体" panose="02010601030101010101" pitchFamily="2" charset="-122"/>
              <a:cs typeface="+mn-lt"/>
              <a:sym typeface="+mn-lt"/>
            </a:endParaRPr>
          </a:p>
        </p:txBody>
      </p:sp>
      <p:sp>
        <p:nvSpPr>
          <p:cNvPr id="39946" name="矩形 10"/>
          <p:cNvSpPr/>
          <p:nvPr/>
        </p:nvSpPr>
        <p:spPr>
          <a:xfrm>
            <a:off x="1637665" y="2299849"/>
            <a:ext cx="4152900" cy="304506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>
              <a:lnSpc>
                <a:spcPts val="2000"/>
              </a:lnSpc>
              <a:spcBef>
                <a:spcPts val="1200"/>
              </a:spcBef>
              <a:buNone/>
              <a:defRPr/>
            </a:pPr>
            <a:r>
              <a:rPr lang="en-US" altLang="zh-CN" sz="14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方正黑体简体" panose="02010601030101010101" pitchFamily="2" charset="-122"/>
              </a:rPr>
              <a:t>▶ MPCC</a:t>
            </a:r>
            <a:r>
              <a:rPr lang="zh-CN" altLang="en-US" sz="1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方正黑体简体" panose="02010601030101010101" pitchFamily="2" charset="-122"/>
              </a:rPr>
              <a:t>呼叫中心系统（以下简称</a:t>
            </a:r>
            <a:r>
              <a:rPr lang="en-US" altLang="zh-CN" sz="1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方正黑体简体" panose="02010601030101010101" pitchFamily="2" charset="-122"/>
              </a:rPr>
              <a:t>MPCC</a:t>
            </a:r>
            <a:r>
              <a:rPr lang="zh-CN" altLang="en-US" sz="1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方正黑体简体" panose="02010601030101010101" pitchFamily="2" charset="-122"/>
              </a:rPr>
              <a:t>）是在单企业呼叫中心基础上集成</a:t>
            </a:r>
            <a:r>
              <a:rPr lang="en-US" altLang="zh-CN" sz="1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方正黑体简体" panose="02010601030101010101" pitchFamily="2" charset="-122"/>
              </a:rPr>
              <a:t>IVR</a:t>
            </a:r>
            <a:r>
              <a:rPr lang="zh-CN" altLang="en-US" sz="1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方正黑体简体" panose="02010601030101010101" pitchFamily="2" charset="-122"/>
              </a:rPr>
              <a:t>、</a:t>
            </a:r>
            <a:r>
              <a:rPr lang="en-US" altLang="zh-CN" sz="1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方正黑体简体" panose="02010601030101010101" pitchFamily="2" charset="-122"/>
              </a:rPr>
              <a:t>CTI</a:t>
            </a:r>
            <a:r>
              <a:rPr lang="zh-CN" altLang="en-US" sz="1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方正黑体简体" panose="02010601030101010101" pitchFamily="2" charset="-122"/>
              </a:rPr>
              <a:t>中间件、</a:t>
            </a:r>
            <a:r>
              <a:rPr lang="en-US" altLang="zh-CN" sz="1400" spc="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方正黑体简体" panose="02010601030101010101" pitchFamily="2" charset="-122"/>
              </a:rPr>
              <a:t>WebRTC</a:t>
            </a:r>
            <a:r>
              <a:rPr lang="zh-CN" altLang="en-US" sz="1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方正黑体简体" panose="02010601030101010101" pitchFamily="2" charset="-122"/>
              </a:rPr>
              <a:t>、</a:t>
            </a:r>
            <a:r>
              <a:rPr lang="en-US" altLang="zh-CN" sz="1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方正黑体简体" panose="02010601030101010101" pitchFamily="2" charset="-122"/>
              </a:rPr>
              <a:t>WEB</a:t>
            </a:r>
            <a:r>
              <a:rPr lang="zh-CN" altLang="en-US" sz="1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方正黑体简体" panose="02010601030101010101" pitchFamily="2" charset="-122"/>
              </a:rPr>
              <a:t>等最先进的功能和技术并创造性地将</a:t>
            </a:r>
            <a:r>
              <a:rPr lang="en-US" altLang="zh-CN" sz="1400" spc="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方正黑体简体" panose="02010601030101010101" pitchFamily="2" charset="-122"/>
              </a:rPr>
              <a:t>VoiceXML</a:t>
            </a:r>
            <a:r>
              <a:rPr lang="zh-CN" altLang="en-US" sz="1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方正黑体简体" panose="02010601030101010101" pitchFamily="2" charset="-122"/>
              </a:rPr>
              <a:t>技术加入到呼叫中心领域当中，形成了国内领先的</a:t>
            </a:r>
            <a:r>
              <a:rPr lang="en-US" altLang="zh-CN" sz="1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方正黑体简体" panose="02010601030101010101" pitchFamily="2" charset="-122"/>
              </a:rPr>
              <a:t>A-CC</a:t>
            </a:r>
            <a:r>
              <a:rPr lang="zh-CN" altLang="en-US" sz="1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方正黑体简体" panose="02010601030101010101" pitchFamily="2" charset="-122"/>
              </a:rPr>
              <a:t>呼叫中心系统的多企业版</a:t>
            </a:r>
            <a:r>
              <a:rPr lang="zh-CN" altLang="en-US" sz="14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方正黑体简体" panose="02010601030101010101" pitchFamily="2" charset="-122"/>
              </a:rPr>
              <a:t>。</a:t>
            </a:r>
            <a:endParaRPr lang="en-US" altLang="zh-CN" sz="1400" spc="300" dirty="0" smtClean="0">
              <a:solidFill>
                <a:schemeClr val="tx1">
                  <a:lumMod val="85000"/>
                  <a:lumOff val="1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方正黑体简体" panose="02010601030101010101" pitchFamily="2" charset="-122"/>
              <a:sym typeface="方正黑体简体" panose="02010601030101010101" pitchFamily="2" charset="-122"/>
            </a:endParaRPr>
          </a:p>
          <a:p>
            <a:pPr marL="0" lvl="0" indent="0">
              <a:lnSpc>
                <a:spcPts val="2000"/>
              </a:lnSpc>
              <a:spcBef>
                <a:spcPts val="1200"/>
              </a:spcBef>
              <a:buNone/>
              <a:defRPr/>
            </a:pPr>
            <a:r>
              <a:rPr lang="zh-CN" altLang="en-US" sz="14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方正黑体简体" panose="02010601030101010101" pitchFamily="2" charset="-122"/>
              </a:rPr>
              <a:t>▶ 该</a:t>
            </a:r>
            <a:r>
              <a:rPr lang="zh-CN" altLang="en-US" sz="1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方正黑体简体" panose="02010601030101010101" pitchFamily="2" charset="-122"/>
              </a:rPr>
              <a:t>系统利用先进的通信和计算机技术的完美结合，对企业内部物资、信息等资源进行整合与优化，提供企业级</a:t>
            </a:r>
            <a:r>
              <a:rPr lang="en-US" altLang="zh-CN" sz="1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方正黑体简体" panose="02010601030101010101" pitchFamily="2" charset="-122"/>
              </a:rPr>
              <a:t>SaaS</a:t>
            </a:r>
            <a:r>
              <a:rPr lang="zh-CN" altLang="en-US" sz="1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方正黑体简体" panose="02010601030101010101" pitchFamily="2" charset="-122"/>
              </a:rPr>
              <a:t>服务。支持大容量高并发的业务场景，并提供平台企业管理方案。</a:t>
            </a:r>
          </a:p>
        </p:txBody>
      </p:sp>
      <p:sp>
        <p:nvSpPr>
          <p:cNvPr id="39949" name="圆角矩形 13"/>
          <p:cNvSpPr/>
          <p:nvPr/>
        </p:nvSpPr>
        <p:spPr>
          <a:xfrm>
            <a:off x="1960563" y="1679772"/>
            <a:ext cx="3279775" cy="461962"/>
          </a:xfrm>
          <a:prstGeom prst="roundRect">
            <a:avLst>
              <a:gd name="adj" fmla="val 16667"/>
            </a:avLst>
          </a:prstGeom>
          <a:solidFill>
            <a:srgbClr val="F35E40"/>
          </a:solidFill>
          <a:ln w="9525">
            <a:noFill/>
          </a:ln>
        </p:spPr>
        <p:txBody>
          <a:bodyPr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方正黑体简体" panose="02010601030101010101" pitchFamily="2" charset="-122"/>
              <a:cs typeface="+mn-lt"/>
              <a:sym typeface="+mn-lt"/>
            </a:endParaRPr>
          </a:p>
        </p:txBody>
      </p:sp>
      <p:sp>
        <p:nvSpPr>
          <p:cNvPr id="39950" name="文本框 15"/>
          <p:cNvSpPr txBox="1"/>
          <p:nvPr/>
        </p:nvSpPr>
        <p:spPr>
          <a:xfrm>
            <a:off x="2173288" y="1732159"/>
            <a:ext cx="2797175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800" b="1" spc="6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lt"/>
                <a:cs typeface="Open Sans" panose="020B0606030504020204" pitchFamily="34" charset="0"/>
                <a:sym typeface="+mn-ea"/>
              </a:rPr>
              <a:t>MPCC</a:t>
            </a:r>
            <a:r>
              <a:rPr lang="zh-CN" altLang="en-US" sz="1800" b="1" spc="6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lt"/>
                <a:cs typeface="Open Sans" panose="020B0606030504020204" pitchFamily="34" charset="0"/>
                <a:sym typeface="+mn-ea"/>
              </a:rPr>
              <a:t>是什么</a:t>
            </a:r>
            <a:endParaRPr lang="zh-CN" altLang="en-US" sz="1800" b="1" spc="6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lt"/>
              <a:cs typeface="Open Sans" panose="020B0606030504020204" pitchFamily="34" charset="0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715" y="1190548"/>
            <a:ext cx="5524757" cy="4527628"/>
          </a:xfrm>
          <a:prstGeom prst="rect">
            <a:avLst/>
          </a:prstGeom>
          <a:ln>
            <a:noFill/>
          </a:ln>
          <a:effectLst>
            <a:outerShdw blurRad="88900" dist="101600" dir="2700000" sx="99000" sy="99000" algn="tl" rotWithShape="0">
              <a:srgbClr val="333333">
                <a:alpha val="57000"/>
              </a:srgbClr>
            </a:outerShdw>
          </a:effectLst>
        </p:spPr>
      </p:pic>
      <p:sp>
        <p:nvSpPr>
          <p:cNvPr id="18" name="TextBox 21"/>
          <p:cNvSpPr txBox="1"/>
          <p:nvPr/>
        </p:nvSpPr>
        <p:spPr>
          <a:xfrm>
            <a:off x="2706961" y="628333"/>
            <a:ext cx="24081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accent1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  INTRODUCTION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0672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4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6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4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6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6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5" grpId="0" bldLvl="0" animBg="1"/>
      <p:bldP spid="21" grpId="0"/>
      <p:bldP spid="39945" grpId="0" bldLvl="0" animBg="1"/>
      <p:bldP spid="39946" grpId="0"/>
      <p:bldP spid="39949" grpId="0" bldLvl="0" animBg="1"/>
      <p:bldP spid="39950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231240" y="2365909"/>
            <a:ext cx="3733800" cy="19380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zh-CN" sz="1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02</a:t>
            </a:r>
            <a:endParaRPr lang="en-US" altLang="zh-CN" sz="12000" b="1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412090" y="4340533"/>
            <a:ext cx="5372101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zh-CN" sz="4800" b="1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MPCC</a:t>
            </a:r>
            <a:r>
              <a:rPr lang="zh-CN" altLang="en-US" sz="4800" b="1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特点</a:t>
            </a:r>
            <a:endParaRPr lang="zh-CN" altLang="en-US" sz="4800" b="1" spc="6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" name="等腰三角形 1"/>
          <p:cNvSpPr/>
          <p:nvPr/>
        </p:nvSpPr>
        <p:spPr>
          <a:xfrm>
            <a:off x="3081020" y="827405"/>
            <a:ext cx="6029960" cy="4951730"/>
          </a:xfrm>
          <a:prstGeom prst="triangle">
            <a:avLst/>
          </a:prstGeom>
          <a:noFill/>
          <a:ln w="76200">
            <a:solidFill>
              <a:srgbClr val="5B72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10975254" y="-240722"/>
            <a:ext cx="1497960" cy="1497960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9412928" y="12572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10718400" y="198250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-45472" y="3996944"/>
            <a:ext cx="1333500" cy="1333500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1808634" y="3996813"/>
            <a:ext cx="366960" cy="366960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2106618" y="601283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3412090" y="1326546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10184552" y="5078611"/>
            <a:ext cx="2807161" cy="2807161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248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flip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2" grpId="0" animBg="1"/>
      <p:bldP spid="13" grpId="0" bldLvl="0" animBg="1"/>
      <p:bldP spid="3" grpId="0" bldLvl="0" animBg="1"/>
      <p:bldP spid="12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 rot="9540000">
            <a:off x="11406828" y="61340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 rot="9540000">
            <a:off x="10739355" y="575567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1" name="文本框 5"/>
          <p:cNvSpPr txBox="1"/>
          <p:nvPr/>
        </p:nvSpPr>
        <p:spPr>
          <a:xfrm>
            <a:off x="524510" y="398780"/>
            <a:ext cx="2722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 </a:t>
            </a:r>
            <a:r>
              <a:rPr lang="zh-CN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特点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97376" y="643554"/>
            <a:ext cx="25518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accent1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  CHARACTERISTIC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39" name="椭圆 38"/>
          <p:cNvSpPr/>
          <p:nvPr/>
        </p:nvSpPr>
        <p:spPr>
          <a:xfrm>
            <a:off x="4738382" y="2569914"/>
            <a:ext cx="2189143" cy="2189143"/>
          </a:xfrm>
          <a:prstGeom prst="ellipse">
            <a:avLst/>
          </a:prstGeom>
          <a:solidFill>
            <a:srgbClr val="1159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30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40" name="椭圆 39"/>
          <p:cNvSpPr/>
          <p:nvPr/>
        </p:nvSpPr>
        <p:spPr>
          <a:xfrm>
            <a:off x="4158675" y="1951750"/>
            <a:ext cx="3382528" cy="3382528"/>
          </a:xfrm>
          <a:prstGeom prst="ellipse">
            <a:avLst/>
          </a:prstGeom>
          <a:noFill/>
          <a:ln w="19050">
            <a:solidFill>
              <a:srgbClr val="11595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30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41" name="TextBox 28"/>
          <p:cNvSpPr txBox="1"/>
          <p:nvPr/>
        </p:nvSpPr>
        <p:spPr>
          <a:xfrm>
            <a:off x="4790381" y="3186413"/>
            <a:ext cx="1600150" cy="912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defRPr/>
            </a:pPr>
            <a:r>
              <a:rPr kumimoji="0" lang="en-US" altLang="zh-CN" sz="2665" b="1" i="0" u="none" strike="noStrike" kern="1200" cap="none" spc="30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</a:t>
            </a:r>
          </a:p>
          <a:p>
            <a:pPr lvl="1" algn="ctr">
              <a:defRPr/>
            </a:pPr>
            <a:r>
              <a:rPr kumimoji="0" lang="en-US" altLang="zh-CN" sz="2665" b="1" i="0" u="none" strike="noStrike" kern="1200" cap="none" spc="30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CC</a:t>
            </a:r>
            <a:endParaRPr kumimoji="0" lang="zh-CN" altLang="en-US" sz="2665" b="1" i="0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3841439" y="2040403"/>
            <a:ext cx="1247233" cy="168395"/>
            <a:chOff x="2915816" y="1203598"/>
            <a:chExt cx="1066666" cy="144016"/>
          </a:xfrm>
          <a:solidFill>
            <a:srgbClr val="ACC9C7"/>
          </a:solidFill>
        </p:grpSpPr>
        <p:sp>
          <p:nvSpPr>
            <p:cNvPr id="43" name="椭圆 42"/>
            <p:cNvSpPr/>
            <p:nvPr/>
          </p:nvSpPr>
          <p:spPr>
            <a:xfrm>
              <a:off x="3838466" y="1203598"/>
              <a:ext cx="144016" cy="144016"/>
            </a:xfrm>
            <a:prstGeom prst="ellipse">
              <a:avLst/>
            </a:prstGeom>
            <a:grpFill/>
            <a:ln>
              <a:solidFill>
                <a:srgbClr val="ACC9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 flipH="1">
              <a:off x="2915816" y="1275606"/>
              <a:ext cx="945526" cy="0"/>
            </a:xfrm>
            <a:prstGeom prst="line">
              <a:avLst/>
            </a:prstGeom>
            <a:grpFill/>
            <a:ln w="19050">
              <a:solidFill>
                <a:srgbClr val="ACC9C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Box 30"/>
          <p:cNvSpPr txBox="1"/>
          <p:nvPr/>
        </p:nvSpPr>
        <p:spPr>
          <a:xfrm>
            <a:off x="1181591" y="1856468"/>
            <a:ext cx="26392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1218565">
              <a:lnSpc>
                <a:spcPts val="1800"/>
              </a:lnSpc>
            </a:pPr>
            <a:r>
              <a:rPr lang="zh-CN" altLang="en-US" sz="1400" spc="300" dirty="0" smtClean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系统</a:t>
            </a:r>
            <a:r>
              <a:rPr lang="zh-CN" altLang="en-US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高度集成，性能稳定，结构简单，安装方便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4193329" y="5189858"/>
            <a:ext cx="1247233" cy="168395"/>
            <a:chOff x="2915816" y="3800330"/>
            <a:chExt cx="1066666" cy="144016"/>
          </a:xfrm>
          <a:solidFill>
            <a:srgbClr val="ACC9C7"/>
          </a:solidFill>
        </p:grpSpPr>
        <p:sp>
          <p:nvSpPr>
            <p:cNvPr id="47" name="椭圆 46"/>
            <p:cNvSpPr/>
            <p:nvPr/>
          </p:nvSpPr>
          <p:spPr>
            <a:xfrm>
              <a:off x="3838466" y="3800330"/>
              <a:ext cx="144016" cy="144016"/>
            </a:xfrm>
            <a:prstGeom prst="ellipse">
              <a:avLst/>
            </a:prstGeom>
            <a:grpFill/>
            <a:ln>
              <a:solidFill>
                <a:srgbClr val="ACC9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cxnSp>
          <p:nvCxnSpPr>
            <p:cNvPr id="48" name="直接连接符 47"/>
            <p:cNvCxnSpPr/>
            <p:nvPr/>
          </p:nvCxnSpPr>
          <p:spPr>
            <a:xfrm flipH="1">
              <a:off x="2915816" y="3872338"/>
              <a:ext cx="945526" cy="0"/>
            </a:xfrm>
            <a:prstGeom prst="line">
              <a:avLst/>
            </a:prstGeom>
            <a:grpFill/>
            <a:ln w="19050">
              <a:solidFill>
                <a:srgbClr val="ACC9C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Box 34"/>
          <p:cNvSpPr txBox="1"/>
          <p:nvPr/>
        </p:nvSpPr>
        <p:spPr>
          <a:xfrm>
            <a:off x="734008" y="5061214"/>
            <a:ext cx="33825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r" defTabSz="1218565">
              <a:lnSpc>
                <a:spcPts val="1800"/>
              </a:lnSpc>
              <a:defRPr sz="1000">
                <a:latin typeface="+mn-ea"/>
              </a:defRPr>
            </a:lvl1pPr>
          </a:lstStyle>
          <a:p>
            <a:r>
              <a:rPr lang="zh-CN" altLang="en-US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支持</a:t>
            </a:r>
            <a:r>
              <a:rPr lang="en-US" altLang="zh-CN" sz="1400" spc="300" dirty="0" err="1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WebRTC</a:t>
            </a:r>
            <a:r>
              <a:rPr lang="zh-CN" altLang="en-US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网页浏览器进行实时语音</a:t>
            </a:r>
            <a:r>
              <a:rPr lang="zh-CN" altLang="en-US" sz="1400" spc="300" dirty="0" smtClean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对话或</a:t>
            </a:r>
            <a:r>
              <a:rPr lang="zh-CN" altLang="en-US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视频对话技术</a:t>
            </a:r>
          </a:p>
        </p:txBody>
      </p:sp>
      <p:grpSp>
        <p:nvGrpSpPr>
          <p:cNvPr id="50" name="组合 49"/>
          <p:cNvGrpSpPr/>
          <p:nvPr/>
        </p:nvGrpSpPr>
        <p:grpSpPr>
          <a:xfrm>
            <a:off x="3865644" y="4428810"/>
            <a:ext cx="547988" cy="168395"/>
            <a:chOff x="2807205" y="2925693"/>
            <a:chExt cx="468651" cy="144016"/>
          </a:xfrm>
          <a:solidFill>
            <a:srgbClr val="ACC9C7"/>
          </a:solidFill>
        </p:grpSpPr>
        <p:sp>
          <p:nvSpPr>
            <p:cNvPr id="51" name="椭圆 50"/>
            <p:cNvSpPr/>
            <p:nvPr/>
          </p:nvSpPr>
          <p:spPr>
            <a:xfrm>
              <a:off x="3131840" y="2925693"/>
              <a:ext cx="144016" cy="144016"/>
            </a:xfrm>
            <a:prstGeom prst="ellipse">
              <a:avLst/>
            </a:prstGeom>
            <a:grpFill/>
            <a:ln>
              <a:solidFill>
                <a:srgbClr val="ACC9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cxnSp>
          <p:nvCxnSpPr>
            <p:cNvPr id="52" name="直接连接符 51"/>
            <p:cNvCxnSpPr/>
            <p:nvPr/>
          </p:nvCxnSpPr>
          <p:spPr>
            <a:xfrm flipH="1">
              <a:off x="2807205" y="2997701"/>
              <a:ext cx="312204" cy="0"/>
            </a:xfrm>
            <a:prstGeom prst="line">
              <a:avLst/>
            </a:prstGeom>
            <a:grpFill/>
            <a:ln w="19050">
              <a:solidFill>
                <a:srgbClr val="ACC9C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组合 52"/>
          <p:cNvGrpSpPr/>
          <p:nvPr/>
        </p:nvGrpSpPr>
        <p:grpSpPr>
          <a:xfrm>
            <a:off x="4031824" y="2733730"/>
            <a:ext cx="398324" cy="168395"/>
            <a:chOff x="2935199" y="2067694"/>
            <a:chExt cx="340657" cy="144016"/>
          </a:xfrm>
          <a:solidFill>
            <a:srgbClr val="ACC9C7"/>
          </a:solidFill>
        </p:grpSpPr>
        <p:sp>
          <p:nvSpPr>
            <p:cNvPr id="54" name="椭圆 53"/>
            <p:cNvSpPr/>
            <p:nvPr/>
          </p:nvSpPr>
          <p:spPr>
            <a:xfrm>
              <a:off x="3131840" y="2067694"/>
              <a:ext cx="144016" cy="144016"/>
            </a:xfrm>
            <a:prstGeom prst="ellipse">
              <a:avLst/>
            </a:prstGeom>
            <a:grpFill/>
            <a:ln>
              <a:solidFill>
                <a:srgbClr val="ACC9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cxnSp>
          <p:nvCxnSpPr>
            <p:cNvPr id="55" name="直接连接符 54"/>
            <p:cNvCxnSpPr/>
            <p:nvPr/>
          </p:nvCxnSpPr>
          <p:spPr>
            <a:xfrm flipH="1">
              <a:off x="2935199" y="2139702"/>
              <a:ext cx="270419" cy="0"/>
            </a:xfrm>
            <a:prstGeom prst="line">
              <a:avLst/>
            </a:prstGeom>
            <a:grpFill/>
            <a:ln w="19050">
              <a:solidFill>
                <a:srgbClr val="ACC9C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Box 43"/>
          <p:cNvSpPr txBox="1"/>
          <p:nvPr/>
        </p:nvSpPr>
        <p:spPr>
          <a:xfrm>
            <a:off x="600446" y="2648347"/>
            <a:ext cx="33283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r" defTabSz="1218565">
              <a:lnSpc>
                <a:spcPts val="1800"/>
              </a:lnSpc>
              <a:defRPr sz="1000">
                <a:latin typeface="+mn-ea"/>
              </a:defRPr>
            </a:lvl1pPr>
          </a:lstStyle>
          <a:p>
            <a:r>
              <a:rPr lang="zh-CN" altLang="en-US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多媒体服务器负载均衡处理呼叫和通信</a:t>
            </a:r>
          </a:p>
        </p:txBody>
      </p:sp>
      <p:sp>
        <p:nvSpPr>
          <p:cNvPr id="57" name="TextBox 44"/>
          <p:cNvSpPr txBox="1"/>
          <p:nvPr/>
        </p:nvSpPr>
        <p:spPr>
          <a:xfrm>
            <a:off x="-342000" y="4306744"/>
            <a:ext cx="42378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r" defTabSz="1218565">
              <a:lnSpc>
                <a:spcPts val="1800"/>
              </a:lnSpc>
              <a:defRPr sz="1000">
                <a:latin typeface="+mn-ea"/>
              </a:defRPr>
            </a:lvl1pPr>
          </a:lstStyle>
          <a:p>
            <a:r>
              <a:rPr lang="zh-CN" altLang="en-US" sz="14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支持在线客服功能</a:t>
            </a:r>
            <a:r>
              <a:rPr lang="zh-CN" altLang="en-US" sz="1400" dirty="0" smtClean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，多渠道接入</a:t>
            </a:r>
            <a:endParaRPr lang="en-US" altLang="zh-CN" sz="1400" dirty="0" smtClean="0">
              <a:solidFill>
                <a:srgbClr val="181818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方正黑体简体" panose="02010601030101010101" pitchFamily="2" charset="-122"/>
              <a:sym typeface="微软雅黑" panose="020B0503020204020204" pitchFamily="34" charset="-122"/>
            </a:endParaRPr>
          </a:p>
          <a:p>
            <a:r>
              <a:rPr lang="zh-CN" altLang="en-US" sz="1400" dirty="0" smtClean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（</a:t>
            </a:r>
            <a:r>
              <a:rPr lang="zh-CN" altLang="en-US" sz="14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网页</a:t>
            </a:r>
            <a:r>
              <a:rPr lang="en-US" altLang="zh-CN" sz="14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/</a:t>
            </a:r>
            <a:r>
              <a:rPr lang="zh-CN" altLang="en-US" sz="14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微信客服接入）</a:t>
            </a:r>
          </a:p>
        </p:txBody>
      </p:sp>
      <p:grpSp>
        <p:nvGrpSpPr>
          <p:cNvPr id="58" name="组合 57"/>
          <p:cNvGrpSpPr/>
          <p:nvPr/>
        </p:nvGrpSpPr>
        <p:grpSpPr>
          <a:xfrm>
            <a:off x="6185985" y="1888964"/>
            <a:ext cx="1223751" cy="168395"/>
            <a:chOff x="5181600" y="1203598"/>
            <a:chExt cx="1046584" cy="144016"/>
          </a:xfrm>
          <a:solidFill>
            <a:srgbClr val="ACC9C7"/>
          </a:solidFill>
        </p:grpSpPr>
        <p:cxnSp>
          <p:nvCxnSpPr>
            <p:cNvPr id="59" name="直接连接符 58"/>
            <p:cNvCxnSpPr/>
            <p:nvPr/>
          </p:nvCxnSpPr>
          <p:spPr>
            <a:xfrm flipH="1">
              <a:off x="5282658" y="1275606"/>
              <a:ext cx="945526" cy="0"/>
            </a:xfrm>
            <a:prstGeom prst="line">
              <a:avLst/>
            </a:prstGeom>
            <a:grpFill/>
            <a:ln w="19050">
              <a:solidFill>
                <a:srgbClr val="ACC9C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椭圆 59"/>
            <p:cNvSpPr/>
            <p:nvPr/>
          </p:nvSpPr>
          <p:spPr>
            <a:xfrm>
              <a:off x="5181600" y="1203598"/>
              <a:ext cx="144016" cy="144016"/>
            </a:xfrm>
            <a:prstGeom prst="ellipse">
              <a:avLst/>
            </a:prstGeom>
            <a:grpFill/>
            <a:ln>
              <a:solidFill>
                <a:srgbClr val="ACC9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6282884" y="5195108"/>
            <a:ext cx="1223751" cy="168395"/>
            <a:chOff x="5181600" y="3800330"/>
            <a:chExt cx="1046584" cy="144016"/>
          </a:xfrm>
          <a:solidFill>
            <a:srgbClr val="ACC9C7"/>
          </a:solidFill>
        </p:grpSpPr>
        <p:cxnSp>
          <p:nvCxnSpPr>
            <p:cNvPr id="62" name="直接连接符 61"/>
            <p:cNvCxnSpPr/>
            <p:nvPr/>
          </p:nvCxnSpPr>
          <p:spPr>
            <a:xfrm flipH="1">
              <a:off x="5282658" y="3872338"/>
              <a:ext cx="945526" cy="0"/>
            </a:xfrm>
            <a:prstGeom prst="line">
              <a:avLst/>
            </a:prstGeom>
            <a:grpFill/>
            <a:ln w="19050">
              <a:solidFill>
                <a:srgbClr val="ACC9C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椭圆 62"/>
            <p:cNvSpPr/>
            <p:nvPr/>
          </p:nvSpPr>
          <p:spPr>
            <a:xfrm>
              <a:off x="5181600" y="3800330"/>
              <a:ext cx="144016" cy="144016"/>
            </a:xfrm>
            <a:prstGeom prst="ellipse">
              <a:avLst/>
            </a:prstGeom>
            <a:grpFill/>
            <a:ln>
              <a:solidFill>
                <a:srgbClr val="ACC9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7454474" y="3631493"/>
            <a:ext cx="440424" cy="168395"/>
            <a:chOff x="5874394" y="2925693"/>
            <a:chExt cx="376662" cy="144016"/>
          </a:xfrm>
          <a:solidFill>
            <a:srgbClr val="ACC9C7"/>
          </a:solidFill>
        </p:grpSpPr>
        <p:cxnSp>
          <p:nvCxnSpPr>
            <p:cNvPr id="65" name="直接连接符 64"/>
            <p:cNvCxnSpPr/>
            <p:nvPr/>
          </p:nvCxnSpPr>
          <p:spPr>
            <a:xfrm flipH="1">
              <a:off x="5938856" y="2997701"/>
              <a:ext cx="312204" cy="0"/>
            </a:xfrm>
            <a:prstGeom prst="line">
              <a:avLst/>
            </a:prstGeom>
            <a:grpFill/>
            <a:ln w="19050">
              <a:solidFill>
                <a:srgbClr val="ACC9C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椭圆 65"/>
            <p:cNvSpPr/>
            <p:nvPr/>
          </p:nvSpPr>
          <p:spPr>
            <a:xfrm>
              <a:off x="5874394" y="2925693"/>
              <a:ext cx="144016" cy="144016"/>
            </a:xfrm>
            <a:prstGeom prst="ellipse">
              <a:avLst/>
            </a:prstGeom>
            <a:grpFill/>
            <a:ln>
              <a:solidFill>
                <a:srgbClr val="ACC9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7239961" y="2709950"/>
            <a:ext cx="440428" cy="168395"/>
            <a:chOff x="5874394" y="2067694"/>
            <a:chExt cx="376666" cy="144016"/>
          </a:xfrm>
          <a:solidFill>
            <a:srgbClr val="ACC9C7"/>
          </a:solidFill>
        </p:grpSpPr>
        <p:cxnSp>
          <p:nvCxnSpPr>
            <p:cNvPr id="68" name="直接连接符 67"/>
            <p:cNvCxnSpPr/>
            <p:nvPr/>
          </p:nvCxnSpPr>
          <p:spPr>
            <a:xfrm flipH="1">
              <a:off x="5938856" y="2139702"/>
              <a:ext cx="312204" cy="0"/>
            </a:xfrm>
            <a:prstGeom prst="line">
              <a:avLst/>
            </a:prstGeom>
            <a:grpFill/>
            <a:ln w="19050">
              <a:solidFill>
                <a:srgbClr val="ACC9C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椭圆 68"/>
            <p:cNvSpPr/>
            <p:nvPr/>
          </p:nvSpPr>
          <p:spPr>
            <a:xfrm>
              <a:off x="5874394" y="2067694"/>
              <a:ext cx="144016" cy="144016"/>
            </a:xfrm>
            <a:prstGeom prst="ellipse">
              <a:avLst/>
            </a:prstGeom>
            <a:grpFill/>
            <a:ln>
              <a:solidFill>
                <a:srgbClr val="ACC9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70" name="TextBox 55"/>
          <p:cNvSpPr txBox="1"/>
          <p:nvPr/>
        </p:nvSpPr>
        <p:spPr>
          <a:xfrm>
            <a:off x="7434176" y="1717386"/>
            <a:ext cx="33825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r" defTabSz="1218565">
              <a:lnSpc>
                <a:spcPts val="1800"/>
              </a:lnSpc>
              <a:defRPr sz="1000">
                <a:latin typeface="+mn-ea"/>
              </a:defRPr>
            </a:lvl1pPr>
          </a:lstStyle>
          <a:p>
            <a:pPr algn="l" defTabSz="1218565">
              <a:lnSpc>
                <a:spcPts val="1800"/>
              </a:lnSpc>
            </a:pPr>
            <a:r>
              <a:rPr lang="zh-CN" altLang="en-US" sz="1400" spc="300" dirty="0" smtClean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支持</a:t>
            </a:r>
            <a:r>
              <a:rPr lang="zh-CN" altLang="en-US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多种外线（</a:t>
            </a:r>
            <a:r>
              <a:rPr lang="en-US" altLang="zh-CN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FXO</a:t>
            </a:r>
            <a:r>
              <a:rPr lang="zh-CN" altLang="en-US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、</a:t>
            </a:r>
            <a:r>
              <a:rPr lang="en-US" altLang="zh-CN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IMS</a:t>
            </a:r>
            <a:r>
              <a:rPr lang="zh-CN" altLang="en-US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、</a:t>
            </a:r>
            <a:r>
              <a:rPr lang="en-US" altLang="zh-CN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PRI</a:t>
            </a:r>
            <a:r>
              <a:rPr lang="zh-CN" altLang="en-US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、</a:t>
            </a:r>
            <a:r>
              <a:rPr lang="en-US" altLang="zh-CN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SIP</a:t>
            </a:r>
            <a:r>
              <a:rPr lang="zh-CN" altLang="en-US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、</a:t>
            </a:r>
            <a:r>
              <a:rPr lang="en-US" altLang="zh-CN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SS7</a:t>
            </a:r>
            <a:r>
              <a:rPr lang="zh-CN" altLang="en-US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）接入</a:t>
            </a:r>
          </a:p>
        </p:txBody>
      </p:sp>
      <p:sp>
        <p:nvSpPr>
          <p:cNvPr id="71" name="TextBox 56"/>
          <p:cNvSpPr txBox="1"/>
          <p:nvPr/>
        </p:nvSpPr>
        <p:spPr>
          <a:xfrm>
            <a:off x="7608833" y="5074669"/>
            <a:ext cx="36813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defTabSz="1218565">
              <a:lnSpc>
                <a:spcPts val="1800"/>
              </a:lnSpc>
              <a:defRPr sz="1000">
                <a:latin typeface="+mn-ea"/>
              </a:defRPr>
            </a:lvl1pPr>
          </a:lstStyle>
          <a:p>
            <a:r>
              <a:rPr lang="zh-CN" altLang="en-US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灵活的部署方式，支持分布式部署和</a:t>
            </a:r>
            <a:endParaRPr lang="en-US" altLang="zh-CN" sz="1400" spc="300" dirty="0">
              <a:solidFill>
                <a:srgbClr val="181818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方正黑体简体" panose="02010601030101010101" pitchFamily="2" charset="-122"/>
              <a:sym typeface="微软雅黑" panose="020B0503020204020204" pitchFamily="34" charset="-122"/>
            </a:endParaRPr>
          </a:p>
          <a:p>
            <a:r>
              <a:rPr lang="zh-CN" altLang="en-US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”</a:t>
            </a:r>
            <a:r>
              <a:rPr lang="en-US" altLang="zh-CN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All in One”</a:t>
            </a:r>
            <a:r>
              <a:rPr lang="zh-CN" altLang="en-US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整合式部署</a:t>
            </a:r>
          </a:p>
        </p:txBody>
      </p:sp>
      <p:sp>
        <p:nvSpPr>
          <p:cNvPr id="72" name="TextBox 57"/>
          <p:cNvSpPr txBox="1"/>
          <p:nvPr/>
        </p:nvSpPr>
        <p:spPr>
          <a:xfrm>
            <a:off x="7688080" y="2602449"/>
            <a:ext cx="36020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defTabSz="1218565">
              <a:lnSpc>
                <a:spcPts val="1800"/>
              </a:lnSpc>
              <a:defRPr sz="1000">
                <a:latin typeface="+mn-ea"/>
              </a:defRPr>
            </a:lvl1pPr>
          </a:lstStyle>
          <a:p>
            <a:pPr algn="l" defTabSz="1218565">
              <a:lnSpc>
                <a:spcPts val="1800"/>
              </a:lnSpc>
            </a:pPr>
            <a:r>
              <a:rPr lang="zh-CN" altLang="en-US" sz="1400" spc="300" dirty="0" smtClean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办公</a:t>
            </a:r>
            <a:r>
              <a:rPr lang="zh-CN" altLang="en-US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通信与呼叫中心共用一套系统，轻松实现企业内部通信和对外服务</a:t>
            </a:r>
          </a:p>
        </p:txBody>
      </p:sp>
      <p:sp>
        <p:nvSpPr>
          <p:cNvPr id="73" name="TextBox 58"/>
          <p:cNvSpPr txBox="1"/>
          <p:nvPr/>
        </p:nvSpPr>
        <p:spPr>
          <a:xfrm>
            <a:off x="7886238" y="3438614"/>
            <a:ext cx="38001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defTabSz="1218565">
              <a:lnSpc>
                <a:spcPts val="1800"/>
              </a:lnSpc>
              <a:defRPr sz="1000">
                <a:latin typeface="+mn-ea"/>
              </a:defRPr>
            </a:lvl1pPr>
          </a:lstStyle>
          <a:p>
            <a:pPr algn="l" defTabSz="1218565">
              <a:lnSpc>
                <a:spcPts val="1800"/>
              </a:lnSpc>
            </a:pPr>
            <a:r>
              <a:rPr lang="zh-CN" altLang="en-US" sz="1400" spc="300" dirty="0" smtClean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自</a:t>
            </a:r>
            <a:r>
              <a:rPr lang="zh-CN" altLang="en-US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带标准的</a:t>
            </a:r>
            <a:r>
              <a:rPr lang="en-US" altLang="zh-CN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CRM</a:t>
            </a:r>
            <a:r>
              <a:rPr lang="zh-CN" altLang="en-US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系统（客户、营销、服务），实现呼叫中心和</a:t>
            </a:r>
            <a:r>
              <a:rPr lang="en-US" altLang="zh-CN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CRM</a:t>
            </a:r>
            <a:r>
              <a:rPr lang="zh-CN" altLang="en-US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的整合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7226736" y="4451711"/>
            <a:ext cx="440424" cy="168395"/>
            <a:chOff x="5874394" y="2925693"/>
            <a:chExt cx="376662" cy="144016"/>
          </a:xfrm>
          <a:solidFill>
            <a:srgbClr val="ACC9C7"/>
          </a:solidFill>
        </p:grpSpPr>
        <p:cxnSp>
          <p:nvCxnSpPr>
            <p:cNvPr id="77" name="直接连接符 76"/>
            <p:cNvCxnSpPr/>
            <p:nvPr/>
          </p:nvCxnSpPr>
          <p:spPr>
            <a:xfrm flipH="1">
              <a:off x="5938856" y="2997701"/>
              <a:ext cx="312204" cy="0"/>
            </a:xfrm>
            <a:prstGeom prst="line">
              <a:avLst/>
            </a:prstGeom>
            <a:grpFill/>
            <a:ln w="19050">
              <a:solidFill>
                <a:srgbClr val="ACC9C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椭圆 77"/>
            <p:cNvSpPr/>
            <p:nvPr/>
          </p:nvSpPr>
          <p:spPr>
            <a:xfrm>
              <a:off x="5874394" y="2925693"/>
              <a:ext cx="144016" cy="144016"/>
            </a:xfrm>
            <a:prstGeom prst="ellipse">
              <a:avLst/>
            </a:prstGeom>
            <a:grpFill/>
            <a:ln>
              <a:solidFill>
                <a:srgbClr val="ACC9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79" name="TextBox 58"/>
          <p:cNvSpPr txBox="1"/>
          <p:nvPr/>
        </p:nvSpPr>
        <p:spPr>
          <a:xfrm>
            <a:off x="7689321" y="4228010"/>
            <a:ext cx="41306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defTabSz="1218565">
              <a:lnSpc>
                <a:spcPts val="1800"/>
              </a:lnSpc>
              <a:defRPr sz="1000">
                <a:latin typeface="+mn-ea"/>
              </a:defRPr>
            </a:lvl1pPr>
          </a:lstStyle>
          <a:p>
            <a:r>
              <a:rPr lang="zh-CN" altLang="en-US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兼具呼入型呼叫中心和呼出型呼叫中心功能，用户可自由选择适合自身业务的模式</a:t>
            </a:r>
          </a:p>
        </p:txBody>
      </p:sp>
      <p:grpSp>
        <p:nvGrpSpPr>
          <p:cNvPr id="84" name="组合 83"/>
          <p:cNvGrpSpPr/>
          <p:nvPr/>
        </p:nvGrpSpPr>
        <p:grpSpPr>
          <a:xfrm>
            <a:off x="3668728" y="3605172"/>
            <a:ext cx="547988" cy="168395"/>
            <a:chOff x="2807205" y="2925693"/>
            <a:chExt cx="468651" cy="144016"/>
          </a:xfrm>
          <a:solidFill>
            <a:srgbClr val="ACC9C7"/>
          </a:solidFill>
        </p:grpSpPr>
        <p:sp>
          <p:nvSpPr>
            <p:cNvPr id="85" name="椭圆 84"/>
            <p:cNvSpPr/>
            <p:nvPr/>
          </p:nvSpPr>
          <p:spPr>
            <a:xfrm>
              <a:off x="3131840" y="2925693"/>
              <a:ext cx="144016" cy="144016"/>
            </a:xfrm>
            <a:prstGeom prst="ellipse">
              <a:avLst/>
            </a:prstGeom>
            <a:grpFill/>
            <a:ln>
              <a:solidFill>
                <a:srgbClr val="ACC9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endParaRPr>
            </a:p>
          </p:txBody>
        </p:sp>
        <p:cxnSp>
          <p:nvCxnSpPr>
            <p:cNvPr id="86" name="直接连接符 85"/>
            <p:cNvCxnSpPr/>
            <p:nvPr/>
          </p:nvCxnSpPr>
          <p:spPr>
            <a:xfrm flipH="1">
              <a:off x="2807205" y="2997701"/>
              <a:ext cx="312204" cy="0"/>
            </a:xfrm>
            <a:prstGeom prst="line">
              <a:avLst/>
            </a:prstGeom>
            <a:grpFill/>
            <a:ln w="19050">
              <a:solidFill>
                <a:srgbClr val="ACC9C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TextBox 44"/>
          <p:cNvSpPr txBox="1"/>
          <p:nvPr/>
        </p:nvSpPr>
        <p:spPr>
          <a:xfrm>
            <a:off x="307632" y="3421462"/>
            <a:ext cx="33293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r" defTabSz="1218565">
              <a:lnSpc>
                <a:spcPts val="1800"/>
              </a:lnSpc>
              <a:defRPr sz="1000">
                <a:latin typeface="+mn-ea"/>
              </a:defRPr>
            </a:lvl1pPr>
          </a:lstStyle>
          <a:p>
            <a:r>
              <a:rPr lang="zh-CN" altLang="en-US" sz="1400" spc="300" dirty="0" smtClean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支持</a:t>
            </a:r>
            <a:r>
              <a:rPr lang="zh-CN" altLang="en-US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服务自动关联服务渠道</a:t>
            </a:r>
            <a:endParaRPr lang="en-US" altLang="zh-CN" sz="1400" spc="300" dirty="0">
              <a:solidFill>
                <a:srgbClr val="181818"/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方正黑体简体" panose="02010601030101010101" pitchFamily="2" charset="-122"/>
              <a:sym typeface="微软雅黑" panose="020B0503020204020204" pitchFamily="34" charset="-122"/>
            </a:endParaRPr>
          </a:p>
          <a:p>
            <a:r>
              <a:rPr lang="zh-CN" altLang="en-US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（电话</a:t>
            </a:r>
            <a:r>
              <a:rPr lang="en-US" altLang="zh-CN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/</a:t>
            </a:r>
            <a:r>
              <a:rPr lang="zh-CN" altLang="en-US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微信</a:t>
            </a:r>
            <a:r>
              <a:rPr lang="en-US" altLang="zh-CN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/</a:t>
            </a:r>
            <a:r>
              <a:rPr lang="zh-CN" altLang="en-US" sz="1400" spc="300" dirty="0">
                <a:solidFill>
                  <a:srgbClr val="181818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  <a:sym typeface="微软雅黑" panose="020B0503020204020204" pitchFamily="34" charset="-122"/>
              </a:rPr>
              <a:t>网页咨询）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4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0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4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8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18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680"/>
                            </p:stCondLst>
                            <p:childTnLst>
                              <p:par>
                                <p:cTn id="4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7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2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2" fill="hold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5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2" fill="hold" nodeType="withEffect">
                                  <p:stCondLst>
                                    <p:cond delay="5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2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6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2" fill="hold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77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5" grpId="0" bldLvl="0" animBg="1"/>
      <p:bldP spid="21" grpId="0"/>
      <p:bldP spid="22" grpId="0"/>
      <p:bldP spid="39" grpId="0" bldLvl="0" animBg="1"/>
      <p:bldP spid="40" grpId="0" bldLvl="0" animBg="1"/>
      <p:bldP spid="41" grpId="0"/>
      <p:bldP spid="45" grpId="0"/>
      <p:bldP spid="49" grpId="0"/>
      <p:bldP spid="56" grpId="0"/>
      <p:bldP spid="57" grpId="0"/>
      <p:bldP spid="70" grpId="0"/>
      <p:bldP spid="71" grpId="0"/>
      <p:bldP spid="72" grpId="0"/>
      <p:bldP spid="73" grpId="0"/>
      <p:bldP spid="79" grpId="0"/>
      <p:bldP spid="8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231240" y="2365909"/>
            <a:ext cx="3733800" cy="19380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zh-CN" sz="1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03</a:t>
            </a:r>
            <a:endParaRPr lang="en-US" altLang="zh-CN" sz="12000" b="1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412090" y="4340533"/>
            <a:ext cx="5372101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spcBef>
                <a:spcPct val="0"/>
              </a:spcBef>
            </a:pPr>
            <a:r>
              <a:rPr lang="zh-CN" altLang="en-US" sz="4800" b="1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主要功能</a:t>
            </a:r>
            <a:endParaRPr lang="zh-CN" altLang="en-US" sz="4800" b="1" spc="6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" name="等腰三角形 1"/>
          <p:cNvSpPr/>
          <p:nvPr/>
        </p:nvSpPr>
        <p:spPr>
          <a:xfrm>
            <a:off x="3081020" y="827405"/>
            <a:ext cx="6029960" cy="4951730"/>
          </a:xfrm>
          <a:prstGeom prst="triangle">
            <a:avLst/>
          </a:prstGeom>
          <a:noFill/>
          <a:ln w="76200">
            <a:solidFill>
              <a:srgbClr val="5B72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10975254" y="-240722"/>
            <a:ext cx="1497960" cy="1497960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9412928" y="12572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10718400" y="198250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-45472" y="3996944"/>
            <a:ext cx="1333500" cy="1333500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1808634" y="3996813"/>
            <a:ext cx="366960" cy="366960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2106618" y="601283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3412090" y="1326546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10184552" y="5078611"/>
            <a:ext cx="2807161" cy="2807161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3670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flip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8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3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8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3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8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3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8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3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2" grpId="0" animBg="1"/>
      <p:bldP spid="13" grpId="0" bldLvl="0" animBg="1"/>
      <p:bldP spid="3" grpId="0" bldLvl="0" animBg="1"/>
      <p:bldP spid="12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 rot="9540000">
            <a:off x="11406828" y="61340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 rot="9540000">
            <a:off x="10427385" y="5670858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1" name="文本框 5"/>
          <p:cNvSpPr txBox="1"/>
          <p:nvPr/>
        </p:nvSpPr>
        <p:spPr>
          <a:xfrm>
            <a:off x="524510" y="398780"/>
            <a:ext cx="3544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 </a:t>
            </a:r>
            <a:r>
              <a:rPr lang="zh-CN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主要功能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97310" y="668953"/>
            <a:ext cx="240810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accent1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  FUNCTION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81" name="六边形 80"/>
          <p:cNvSpPr/>
          <p:nvPr/>
        </p:nvSpPr>
        <p:spPr>
          <a:xfrm>
            <a:off x="4138532" y="3058521"/>
            <a:ext cx="1529519" cy="1318551"/>
          </a:xfrm>
          <a:prstGeom prst="hexagon">
            <a:avLst/>
          </a:prstGeom>
          <a:solidFill>
            <a:srgbClr val="82AB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六边形 81"/>
          <p:cNvSpPr/>
          <p:nvPr/>
        </p:nvSpPr>
        <p:spPr>
          <a:xfrm>
            <a:off x="4138531" y="1628193"/>
            <a:ext cx="1529519" cy="1318551"/>
          </a:xfrm>
          <a:prstGeom prst="hexagon">
            <a:avLst/>
          </a:prstGeom>
          <a:solidFill>
            <a:srgbClr val="8A98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六边形 82"/>
          <p:cNvSpPr/>
          <p:nvPr/>
        </p:nvSpPr>
        <p:spPr>
          <a:xfrm>
            <a:off x="2804822" y="2333865"/>
            <a:ext cx="1529519" cy="1318551"/>
          </a:xfrm>
          <a:prstGeom prst="hexagon">
            <a:avLst/>
          </a:prstGeom>
          <a:solidFill>
            <a:srgbClr val="ADD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六边形 87"/>
          <p:cNvSpPr/>
          <p:nvPr/>
        </p:nvSpPr>
        <p:spPr>
          <a:xfrm>
            <a:off x="2804821" y="3764193"/>
            <a:ext cx="1529519" cy="1318551"/>
          </a:xfrm>
          <a:prstGeom prst="hexagon">
            <a:avLst/>
          </a:prstGeom>
          <a:solidFill>
            <a:srgbClr val="8CC2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3" name="六边形 92"/>
          <p:cNvSpPr/>
          <p:nvPr/>
        </p:nvSpPr>
        <p:spPr>
          <a:xfrm>
            <a:off x="6814120" y="4488847"/>
            <a:ext cx="1529519" cy="1318551"/>
          </a:xfrm>
          <a:prstGeom prst="hexagon">
            <a:avLst/>
          </a:prstGeom>
          <a:solidFill>
            <a:srgbClr val="65C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六边形 94"/>
          <p:cNvSpPr/>
          <p:nvPr/>
        </p:nvSpPr>
        <p:spPr>
          <a:xfrm>
            <a:off x="4155049" y="4488849"/>
            <a:ext cx="1529519" cy="1318551"/>
          </a:xfrm>
          <a:prstGeom prst="hexagon">
            <a:avLst/>
          </a:prstGeom>
          <a:solidFill>
            <a:srgbClr val="C8E9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" name="六边形 97"/>
          <p:cNvSpPr/>
          <p:nvPr/>
        </p:nvSpPr>
        <p:spPr>
          <a:xfrm>
            <a:off x="6829660" y="3058521"/>
            <a:ext cx="1529519" cy="1318551"/>
          </a:xfrm>
          <a:prstGeom prst="hexagon">
            <a:avLst/>
          </a:prstGeom>
          <a:solidFill>
            <a:srgbClr val="B2CF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六边形 99"/>
          <p:cNvSpPr/>
          <p:nvPr/>
        </p:nvSpPr>
        <p:spPr>
          <a:xfrm>
            <a:off x="5495231" y="2322892"/>
            <a:ext cx="1529519" cy="1318551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" name="六边形 102"/>
          <p:cNvSpPr/>
          <p:nvPr/>
        </p:nvSpPr>
        <p:spPr>
          <a:xfrm>
            <a:off x="8136144" y="2354399"/>
            <a:ext cx="1529519" cy="1318551"/>
          </a:xfrm>
          <a:prstGeom prst="hexagon">
            <a:avLst/>
          </a:prstGeom>
          <a:solidFill>
            <a:srgbClr val="F2F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4310781" y="1871969"/>
            <a:ext cx="1173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2400" dirty="0"/>
              <a:t>技能组</a:t>
            </a:r>
            <a:r>
              <a:rPr lang="en-US" altLang="zh-CN" sz="2400" dirty="0" smtClean="0"/>
              <a:t>ACD</a:t>
            </a:r>
            <a:endParaRPr lang="zh-CN" altLang="en-US" sz="2400" spc="600" dirty="0"/>
          </a:p>
        </p:txBody>
      </p:sp>
      <p:sp>
        <p:nvSpPr>
          <p:cNvPr id="24" name="文本框 23"/>
          <p:cNvSpPr txBox="1"/>
          <p:nvPr/>
        </p:nvSpPr>
        <p:spPr>
          <a:xfrm>
            <a:off x="4310780" y="3301007"/>
            <a:ext cx="1173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2400" dirty="0" smtClean="0"/>
              <a:t>多种</a:t>
            </a:r>
            <a:endParaRPr lang="en-US" altLang="zh-CN" sz="2400" dirty="0" smtClean="0"/>
          </a:p>
          <a:p>
            <a:pPr algn="ctr"/>
            <a:r>
              <a:rPr lang="zh-CN" altLang="zh-CN" sz="2400" dirty="0" smtClean="0"/>
              <a:t>接口</a:t>
            </a:r>
            <a:endParaRPr lang="zh-CN" altLang="en-US" sz="2400" spc="600" dirty="0"/>
          </a:p>
        </p:txBody>
      </p:sp>
      <p:sp>
        <p:nvSpPr>
          <p:cNvPr id="25" name="文本框 24"/>
          <p:cNvSpPr txBox="1"/>
          <p:nvPr/>
        </p:nvSpPr>
        <p:spPr>
          <a:xfrm>
            <a:off x="6840333" y="4676735"/>
            <a:ext cx="1427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2400" dirty="0"/>
              <a:t>智能</a:t>
            </a:r>
            <a:endParaRPr lang="en-US" altLang="zh-CN" sz="2400" dirty="0"/>
          </a:p>
          <a:p>
            <a:pPr algn="ctr"/>
            <a:r>
              <a:rPr lang="zh-CN" altLang="zh-CN" sz="2400" dirty="0"/>
              <a:t>呼叫分配</a:t>
            </a:r>
            <a:endParaRPr lang="zh-CN" altLang="en-US" sz="2400" spc="600" dirty="0"/>
          </a:p>
        </p:txBody>
      </p:sp>
      <p:sp>
        <p:nvSpPr>
          <p:cNvPr id="26" name="文本框 25"/>
          <p:cNvSpPr txBox="1"/>
          <p:nvPr/>
        </p:nvSpPr>
        <p:spPr>
          <a:xfrm>
            <a:off x="4170529" y="4635911"/>
            <a:ext cx="1508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2400" dirty="0" smtClean="0"/>
              <a:t>智能</a:t>
            </a:r>
            <a:endParaRPr lang="en-US" altLang="zh-CN" sz="2400" dirty="0" smtClean="0"/>
          </a:p>
          <a:p>
            <a:pPr algn="ctr"/>
            <a:r>
              <a:rPr lang="zh-CN" altLang="zh-CN" sz="2400" dirty="0" smtClean="0"/>
              <a:t>自动</a:t>
            </a:r>
            <a:r>
              <a:rPr lang="zh-CN" altLang="zh-CN" sz="2400" dirty="0"/>
              <a:t>呼出</a:t>
            </a:r>
            <a:endParaRPr lang="zh-CN" altLang="en-US" sz="2400" spc="600" dirty="0"/>
          </a:p>
        </p:txBody>
      </p:sp>
      <p:sp>
        <p:nvSpPr>
          <p:cNvPr id="27" name="文本框 26"/>
          <p:cNvSpPr txBox="1"/>
          <p:nvPr/>
        </p:nvSpPr>
        <p:spPr>
          <a:xfrm>
            <a:off x="2977067" y="2592382"/>
            <a:ext cx="1173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2400" dirty="0" smtClean="0"/>
              <a:t>员工</a:t>
            </a:r>
            <a:endParaRPr lang="en-US" altLang="zh-CN" sz="2400" dirty="0" smtClean="0"/>
          </a:p>
          <a:p>
            <a:pPr algn="ctr"/>
            <a:r>
              <a:rPr lang="zh-CN" altLang="zh-CN" sz="2400" dirty="0" smtClean="0"/>
              <a:t>弹</a:t>
            </a:r>
            <a:r>
              <a:rPr lang="zh-CN" altLang="zh-CN" sz="2400" dirty="0"/>
              <a:t>屏</a:t>
            </a:r>
            <a:endParaRPr lang="zh-CN" altLang="en-US" sz="2400" spc="600" dirty="0"/>
          </a:p>
        </p:txBody>
      </p:sp>
      <p:sp>
        <p:nvSpPr>
          <p:cNvPr id="28" name="文本框 27"/>
          <p:cNvSpPr txBox="1"/>
          <p:nvPr/>
        </p:nvSpPr>
        <p:spPr>
          <a:xfrm>
            <a:off x="2881034" y="4195992"/>
            <a:ext cx="1346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 err="1"/>
              <a:t>WebRTC</a:t>
            </a:r>
            <a:endParaRPr lang="zh-CN" altLang="en-US" sz="2400" spc="600" dirty="0"/>
          </a:p>
        </p:txBody>
      </p:sp>
      <p:sp>
        <p:nvSpPr>
          <p:cNvPr id="30" name="文本框 29"/>
          <p:cNvSpPr txBox="1"/>
          <p:nvPr/>
        </p:nvSpPr>
        <p:spPr>
          <a:xfrm>
            <a:off x="6860934" y="3254554"/>
            <a:ext cx="1428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2400" dirty="0" smtClean="0"/>
              <a:t>部门</a:t>
            </a:r>
            <a:endParaRPr lang="en-US" altLang="zh-CN" sz="2400" dirty="0" smtClean="0"/>
          </a:p>
          <a:p>
            <a:pPr algn="ctr"/>
            <a:r>
              <a:rPr lang="zh-CN" altLang="zh-CN" sz="2400" dirty="0" smtClean="0"/>
              <a:t>经理</a:t>
            </a:r>
            <a:r>
              <a:rPr lang="zh-CN" altLang="zh-CN" sz="2400" dirty="0"/>
              <a:t>监控</a:t>
            </a:r>
            <a:endParaRPr lang="zh-CN" altLang="en-US" sz="2400" spc="600" dirty="0"/>
          </a:p>
        </p:txBody>
      </p:sp>
      <p:sp>
        <p:nvSpPr>
          <p:cNvPr id="31" name="文本框 30"/>
          <p:cNvSpPr txBox="1"/>
          <p:nvPr/>
        </p:nvSpPr>
        <p:spPr>
          <a:xfrm>
            <a:off x="8303581" y="2598175"/>
            <a:ext cx="1173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2400" dirty="0" smtClean="0"/>
              <a:t>服务</a:t>
            </a:r>
            <a:endParaRPr lang="en-US" altLang="zh-CN" sz="2400" dirty="0" smtClean="0"/>
          </a:p>
          <a:p>
            <a:pPr algn="ctr"/>
            <a:r>
              <a:rPr lang="zh-CN" altLang="zh-CN" sz="2400" dirty="0" smtClean="0"/>
              <a:t>记录</a:t>
            </a:r>
            <a:endParaRPr lang="zh-CN" altLang="en-US" sz="2400" spc="600" dirty="0"/>
          </a:p>
        </p:txBody>
      </p:sp>
      <p:sp>
        <p:nvSpPr>
          <p:cNvPr id="32" name="文本框 31"/>
          <p:cNvSpPr txBox="1"/>
          <p:nvPr/>
        </p:nvSpPr>
        <p:spPr>
          <a:xfrm>
            <a:off x="5667459" y="2561990"/>
            <a:ext cx="1173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spc="300" dirty="0" smtClean="0"/>
              <a:t>录音管理</a:t>
            </a:r>
            <a:endParaRPr lang="zh-CN" altLang="en-US" sz="2400" spc="300" dirty="0"/>
          </a:p>
        </p:txBody>
      </p:sp>
      <p:sp>
        <p:nvSpPr>
          <p:cNvPr id="34" name="六边形 33"/>
          <p:cNvSpPr/>
          <p:nvPr/>
        </p:nvSpPr>
        <p:spPr>
          <a:xfrm>
            <a:off x="6846177" y="1618082"/>
            <a:ext cx="1529519" cy="1318551"/>
          </a:xfrm>
          <a:prstGeom prst="hexagon">
            <a:avLst/>
          </a:prstGeom>
          <a:solidFill>
            <a:srgbClr val="54BC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六边形 35"/>
          <p:cNvSpPr/>
          <p:nvPr/>
        </p:nvSpPr>
        <p:spPr>
          <a:xfrm>
            <a:off x="9432148" y="3124349"/>
            <a:ext cx="1529519" cy="1279687"/>
          </a:xfrm>
          <a:prstGeom prst="hexagon">
            <a:avLst/>
          </a:prstGeom>
          <a:solidFill>
            <a:srgbClr val="83CB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六边形 37"/>
          <p:cNvSpPr/>
          <p:nvPr/>
        </p:nvSpPr>
        <p:spPr>
          <a:xfrm>
            <a:off x="8167443" y="3834690"/>
            <a:ext cx="1529519" cy="1318551"/>
          </a:xfrm>
          <a:prstGeom prst="hexagon">
            <a:avLst/>
          </a:prstGeom>
          <a:solidFill>
            <a:srgbClr val="29B0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文本框 39"/>
          <p:cNvSpPr txBox="1"/>
          <p:nvPr/>
        </p:nvSpPr>
        <p:spPr>
          <a:xfrm>
            <a:off x="6606116" y="1900512"/>
            <a:ext cx="2009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spc="300" dirty="0" smtClean="0"/>
              <a:t>短信</a:t>
            </a:r>
            <a:endParaRPr lang="en-US" altLang="zh-CN" sz="2400" spc="300" dirty="0" smtClean="0"/>
          </a:p>
          <a:p>
            <a:pPr algn="ctr"/>
            <a:r>
              <a:rPr lang="zh-CN" altLang="en-US" sz="2400" spc="600" dirty="0" smtClean="0"/>
              <a:t>管理</a:t>
            </a:r>
            <a:endParaRPr lang="zh-CN" altLang="en-US" sz="2400" spc="600" dirty="0"/>
          </a:p>
        </p:txBody>
      </p:sp>
      <p:sp>
        <p:nvSpPr>
          <p:cNvPr id="41" name="文本框 40"/>
          <p:cNvSpPr txBox="1"/>
          <p:nvPr/>
        </p:nvSpPr>
        <p:spPr>
          <a:xfrm>
            <a:off x="8334880" y="4078466"/>
            <a:ext cx="1173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spc="600" dirty="0" smtClean="0"/>
              <a:t>语音留言</a:t>
            </a:r>
            <a:endParaRPr lang="zh-CN" altLang="en-US" sz="2400" spc="600" dirty="0"/>
          </a:p>
        </p:txBody>
      </p:sp>
      <p:sp>
        <p:nvSpPr>
          <p:cNvPr id="42" name="文本框 41"/>
          <p:cNvSpPr txBox="1"/>
          <p:nvPr/>
        </p:nvSpPr>
        <p:spPr>
          <a:xfrm>
            <a:off x="9514357" y="3411299"/>
            <a:ext cx="13750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spc="600" dirty="0" smtClean="0"/>
              <a:t>满意度统计</a:t>
            </a:r>
            <a:endParaRPr lang="zh-CN" altLang="en-US" sz="2400" spc="600" dirty="0"/>
          </a:p>
        </p:txBody>
      </p:sp>
      <p:sp>
        <p:nvSpPr>
          <p:cNvPr id="44" name="六边形 43"/>
          <p:cNvSpPr/>
          <p:nvPr/>
        </p:nvSpPr>
        <p:spPr>
          <a:xfrm>
            <a:off x="5495207" y="3717793"/>
            <a:ext cx="1529519" cy="1318551"/>
          </a:xfrm>
          <a:prstGeom prst="hexagon">
            <a:avLst/>
          </a:prstGeom>
          <a:solidFill>
            <a:srgbClr val="92B5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文本框 44"/>
          <p:cNvSpPr txBox="1"/>
          <p:nvPr/>
        </p:nvSpPr>
        <p:spPr>
          <a:xfrm>
            <a:off x="5564321" y="3961569"/>
            <a:ext cx="1443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spc="600" dirty="0" smtClean="0"/>
              <a:t>报表</a:t>
            </a:r>
            <a:endParaRPr lang="en-US" altLang="zh-CN" sz="2400" spc="600" dirty="0" smtClean="0"/>
          </a:p>
          <a:p>
            <a:pPr algn="ctr"/>
            <a:r>
              <a:rPr lang="zh-CN" altLang="en-US" sz="2400" spc="600" dirty="0" smtClean="0"/>
              <a:t>查询</a:t>
            </a:r>
            <a:endParaRPr lang="zh-CN" altLang="en-US" sz="2400" spc="600" dirty="0"/>
          </a:p>
        </p:txBody>
      </p:sp>
      <p:sp>
        <p:nvSpPr>
          <p:cNvPr id="39" name="六边形 38"/>
          <p:cNvSpPr/>
          <p:nvPr/>
        </p:nvSpPr>
        <p:spPr>
          <a:xfrm>
            <a:off x="1516556" y="3066424"/>
            <a:ext cx="1529519" cy="1279687"/>
          </a:xfrm>
          <a:prstGeom prst="hexagon">
            <a:avLst/>
          </a:prstGeom>
          <a:solidFill>
            <a:srgbClr val="83CB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文本框 42"/>
          <p:cNvSpPr txBox="1"/>
          <p:nvPr/>
        </p:nvSpPr>
        <p:spPr>
          <a:xfrm>
            <a:off x="1570987" y="3252555"/>
            <a:ext cx="13750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spc="600" dirty="0" smtClean="0"/>
              <a:t>多级</a:t>
            </a:r>
            <a:r>
              <a:rPr lang="en-US" altLang="zh-CN" sz="2400" spc="600" dirty="0" smtClean="0"/>
              <a:t>IVR</a:t>
            </a:r>
            <a:endParaRPr lang="zh-CN" altLang="en-US" sz="2400" spc="600" dirty="0"/>
          </a:p>
        </p:txBody>
      </p:sp>
    </p:spTree>
    <p:extLst>
      <p:ext uri="{BB962C8B-B14F-4D97-AF65-F5344CB8AC3E}">
        <p14:creationId xmlns:p14="http://schemas.microsoft.com/office/powerpoint/2010/main" val="220844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4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8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4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5" grpId="0" bldLvl="0" animBg="1"/>
      <p:bldP spid="21" grpId="0"/>
      <p:bldP spid="22" grpId="0"/>
      <p:bldP spid="81" grpId="0" animBg="1"/>
      <p:bldP spid="82" grpId="0" animBg="1"/>
      <p:bldP spid="83" grpId="0" animBg="1"/>
      <p:bldP spid="88" grpId="0" animBg="1"/>
      <p:bldP spid="93" grpId="0" animBg="1"/>
      <p:bldP spid="95" grpId="0" animBg="1"/>
      <p:bldP spid="98" grpId="0" animBg="1"/>
      <p:bldP spid="100" grpId="0" animBg="1"/>
      <p:bldP spid="103" grpId="0" animBg="1"/>
      <p:bldP spid="23" grpId="0"/>
      <p:bldP spid="24" grpId="0"/>
      <p:bldP spid="25" grpId="0"/>
      <p:bldP spid="26" grpId="0"/>
      <p:bldP spid="27" grpId="0"/>
      <p:bldP spid="28" grpId="0"/>
      <p:bldP spid="30" grpId="0"/>
      <p:bldP spid="31" grpId="0"/>
      <p:bldP spid="32" grpId="0"/>
      <p:bldP spid="34" grpId="0" animBg="1"/>
      <p:bldP spid="36" grpId="0" animBg="1"/>
      <p:bldP spid="38" grpId="0" animBg="1"/>
      <p:bldP spid="40" grpId="0"/>
      <p:bldP spid="41" grpId="0"/>
      <p:bldP spid="42" grpId="0"/>
      <p:bldP spid="44" grpId="0" animBg="1"/>
      <p:bldP spid="45" grpId="0"/>
      <p:bldP spid="39" grpId="0" animBg="1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/>
        </p:nvSpPr>
        <p:spPr>
          <a:xfrm rot="9540000">
            <a:off x="11406828" y="6134038"/>
            <a:ext cx="575692" cy="575692"/>
          </a:xfrm>
          <a:prstGeom prst="ellipse">
            <a:avLst/>
          </a:prstGeom>
          <a:solidFill>
            <a:srgbClr val="5B72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 rot="9540000">
            <a:off x="10739355" y="575567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pc="30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1" name="文本框 5"/>
          <p:cNvSpPr txBox="1"/>
          <p:nvPr/>
        </p:nvSpPr>
        <p:spPr>
          <a:xfrm>
            <a:off x="524509" y="398780"/>
            <a:ext cx="6084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 </a:t>
            </a:r>
            <a:r>
              <a:rPr lang="zh-CN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功能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-</a:t>
            </a:r>
            <a:r>
              <a:rPr lang="zh-CN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个性化</a:t>
            </a:r>
            <a:r>
              <a:rPr lang="en-US" altLang="zh-CN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IVR</a:t>
            </a:r>
            <a:r>
              <a:rPr lang="zh-CN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流程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+mn-ea"/>
              <a:sym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32777" y="643554"/>
            <a:ext cx="240810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accent1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  <a:cs typeface="+mn-ea"/>
                <a:sym typeface="+mn-lt"/>
              </a:rPr>
              <a:t>MPCC  FUNCTION</a:t>
            </a:r>
          </a:p>
        </p:txBody>
      </p:sp>
      <p:pic>
        <p:nvPicPr>
          <p:cNvPr id="74" name="图片 73">
            <a:extLst>
              <a:ext uri="{FF2B5EF4-FFF2-40B4-BE49-F238E27FC236}">
                <a16:creationId xmlns:a16="http://schemas.microsoft.com/office/drawing/2014/main" id="{E0BCEC86-D6F9-48E9-BB2E-EA3C1C511D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945" y="1844689"/>
            <a:ext cx="5426112" cy="3148551"/>
          </a:xfrm>
          <a:prstGeom prst="rect">
            <a:avLst/>
          </a:prstGeom>
        </p:spPr>
      </p:pic>
      <p:sp>
        <p:nvSpPr>
          <p:cNvPr id="75" name="椭圆 74"/>
          <p:cNvSpPr/>
          <p:nvPr/>
        </p:nvSpPr>
        <p:spPr>
          <a:xfrm rot="9540000">
            <a:off x="10739355" y="5755671"/>
            <a:ext cx="256854" cy="256854"/>
          </a:xfrm>
          <a:prstGeom prst="ellipse">
            <a:avLst/>
          </a:prstGeom>
          <a:solidFill>
            <a:srgbClr val="F3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80" name="矩形 79"/>
          <p:cNvSpPr/>
          <p:nvPr/>
        </p:nvSpPr>
        <p:spPr>
          <a:xfrm>
            <a:off x="6034509" y="1414712"/>
            <a:ext cx="376562" cy="369332"/>
          </a:xfrm>
          <a:prstGeom prst="rect">
            <a:avLst/>
          </a:prstGeom>
          <a:solidFill>
            <a:srgbClr val="5B727D"/>
          </a:solidFill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</a:rPr>
              <a:t>1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81" name="矩形 80"/>
          <p:cNvSpPr/>
          <p:nvPr/>
        </p:nvSpPr>
        <p:spPr>
          <a:xfrm>
            <a:off x="6492529" y="1414712"/>
            <a:ext cx="4277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支持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多层次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IVR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嵌套</a:t>
            </a:r>
          </a:p>
        </p:txBody>
      </p:sp>
      <p:sp>
        <p:nvSpPr>
          <p:cNvPr id="98" name="矩形 97"/>
          <p:cNvSpPr/>
          <p:nvPr/>
        </p:nvSpPr>
        <p:spPr>
          <a:xfrm>
            <a:off x="6034509" y="1968713"/>
            <a:ext cx="376562" cy="369332"/>
          </a:xfrm>
          <a:prstGeom prst="rect">
            <a:avLst/>
          </a:prstGeom>
          <a:solidFill>
            <a:srgbClr val="5B727D"/>
          </a:solidFill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</a:rPr>
              <a:t>2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99" name="矩形 98"/>
          <p:cNvSpPr/>
          <p:nvPr/>
        </p:nvSpPr>
        <p:spPr>
          <a:xfrm>
            <a:off x="6492529" y="1968713"/>
            <a:ext cx="4277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支持按键选择和嵌套</a:t>
            </a:r>
          </a:p>
        </p:txBody>
      </p:sp>
      <p:sp>
        <p:nvSpPr>
          <p:cNvPr id="100" name="矩形 99"/>
          <p:cNvSpPr/>
          <p:nvPr/>
        </p:nvSpPr>
        <p:spPr>
          <a:xfrm>
            <a:off x="6034509" y="2522714"/>
            <a:ext cx="376562" cy="369332"/>
          </a:xfrm>
          <a:prstGeom prst="rect">
            <a:avLst/>
          </a:prstGeom>
          <a:solidFill>
            <a:srgbClr val="5B727D"/>
          </a:solidFill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</a:rPr>
              <a:t>3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01" name="矩形 100"/>
          <p:cNvSpPr/>
          <p:nvPr/>
        </p:nvSpPr>
        <p:spPr>
          <a:xfrm>
            <a:off x="6492529" y="2522714"/>
            <a:ext cx="4277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支持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TTS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动态语音播报</a:t>
            </a:r>
          </a:p>
        </p:txBody>
      </p:sp>
      <p:sp>
        <p:nvSpPr>
          <p:cNvPr id="102" name="矩形 101"/>
          <p:cNvSpPr/>
          <p:nvPr/>
        </p:nvSpPr>
        <p:spPr>
          <a:xfrm>
            <a:off x="6034509" y="3076715"/>
            <a:ext cx="376562" cy="369332"/>
          </a:xfrm>
          <a:prstGeom prst="rect">
            <a:avLst/>
          </a:prstGeom>
          <a:solidFill>
            <a:srgbClr val="5B727D"/>
          </a:solidFill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</a:rPr>
              <a:t>4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03" name="矩形 102"/>
          <p:cNvSpPr/>
          <p:nvPr/>
        </p:nvSpPr>
        <p:spPr>
          <a:xfrm>
            <a:off x="6492529" y="3076715"/>
            <a:ext cx="4277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完全自定义编辑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IVR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流程</a:t>
            </a:r>
          </a:p>
        </p:txBody>
      </p:sp>
      <p:sp>
        <p:nvSpPr>
          <p:cNvPr id="104" name="矩形 103"/>
          <p:cNvSpPr/>
          <p:nvPr/>
        </p:nvSpPr>
        <p:spPr>
          <a:xfrm>
            <a:off x="6034509" y="3630716"/>
            <a:ext cx="376562" cy="369332"/>
          </a:xfrm>
          <a:prstGeom prst="rect">
            <a:avLst/>
          </a:prstGeom>
          <a:solidFill>
            <a:srgbClr val="5B727D"/>
          </a:solidFill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</a:rPr>
              <a:t>5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05" name="矩形 104"/>
          <p:cNvSpPr/>
          <p:nvPr/>
        </p:nvSpPr>
        <p:spPr>
          <a:xfrm>
            <a:off x="6492529" y="3630716"/>
            <a:ext cx="494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可根据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自己的业务流程来设置不同的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IVR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流程</a:t>
            </a:r>
          </a:p>
        </p:txBody>
      </p:sp>
      <p:sp>
        <p:nvSpPr>
          <p:cNvPr id="106" name="矩形 105"/>
          <p:cNvSpPr/>
          <p:nvPr/>
        </p:nvSpPr>
        <p:spPr>
          <a:xfrm>
            <a:off x="6034509" y="4184717"/>
            <a:ext cx="376562" cy="369332"/>
          </a:xfrm>
          <a:prstGeom prst="rect">
            <a:avLst/>
          </a:prstGeom>
          <a:solidFill>
            <a:srgbClr val="5B727D"/>
          </a:solidFill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</a:rPr>
              <a:t>6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07" name="矩形 106"/>
          <p:cNvSpPr/>
          <p:nvPr/>
        </p:nvSpPr>
        <p:spPr>
          <a:xfrm>
            <a:off x="6492529" y="4184717"/>
            <a:ext cx="4277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支持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IVR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和呼叫组联动</a:t>
            </a:r>
          </a:p>
        </p:txBody>
      </p:sp>
      <p:sp>
        <p:nvSpPr>
          <p:cNvPr id="108" name="矩形 107"/>
          <p:cNvSpPr/>
          <p:nvPr/>
        </p:nvSpPr>
        <p:spPr>
          <a:xfrm>
            <a:off x="6034509" y="4738718"/>
            <a:ext cx="376562" cy="369332"/>
          </a:xfrm>
          <a:prstGeom prst="rect">
            <a:avLst/>
          </a:prstGeom>
          <a:solidFill>
            <a:srgbClr val="5B727D"/>
          </a:solidFill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</a:rPr>
              <a:t>7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09" name="矩形 108"/>
          <p:cNvSpPr/>
          <p:nvPr/>
        </p:nvSpPr>
        <p:spPr>
          <a:xfrm>
            <a:off x="6492529" y="4738718"/>
            <a:ext cx="54871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可直接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与呼叫组、语音信箱等进行关联</a:t>
            </a:r>
          </a:p>
        </p:txBody>
      </p:sp>
      <p:sp>
        <p:nvSpPr>
          <p:cNvPr id="110" name="矩形 109"/>
          <p:cNvSpPr/>
          <p:nvPr/>
        </p:nvSpPr>
        <p:spPr>
          <a:xfrm>
            <a:off x="6034509" y="5292719"/>
            <a:ext cx="376562" cy="369332"/>
          </a:xfrm>
          <a:prstGeom prst="rect">
            <a:avLst/>
          </a:prstGeom>
          <a:solidFill>
            <a:srgbClr val="5B727D"/>
          </a:solidFill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</a:rPr>
              <a:t>8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11" name="矩形 110"/>
          <p:cNvSpPr/>
          <p:nvPr/>
        </p:nvSpPr>
        <p:spPr>
          <a:xfrm>
            <a:off x="6492529" y="5292719"/>
            <a:ext cx="4277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可动态调用外部程序</a:t>
            </a:r>
          </a:p>
        </p:txBody>
      </p:sp>
      <p:sp>
        <p:nvSpPr>
          <p:cNvPr id="112" name="矩形 111"/>
          <p:cNvSpPr/>
          <p:nvPr/>
        </p:nvSpPr>
        <p:spPr>
          <a:xfrm>
            <a:off x="6034509" y="5846720"/>
            <a:ext cx="376562" cy="369332"/>
          </a:xfrm>
          <a:prstGeom prst="rect">
            <a:avLst/>
          </a:prstGeom>
          <a:solidFill>
            <a:srgbClr val="5B727D"/>
          </a:solidFill>
          <a:ln w="19050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黑体简体" panose="02010601030101010101" pitchFamily="2" charset="-122"/>
                <a:ea typeface="方正黑体简体" panose="02010601030101010101" pitchFamily="2" charset="-122"/>
              </a:rPr>
              <a:t>9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13" name="矩形 112"/>
          <p:cNvSpPr/>
          <p:nvPr/>
        </p:nvSpPr>
        <p:spPr>
          <a:xfrm>
            <a:off x="6492529" y="5846720"/>
            <a:ext cx="4277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可与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外部业务系统进行</a:t>
            </a:r>
            <a:r>
              <a:rPr lang="zh-CN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交互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2586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gallery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4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6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4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8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3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5" grpId="0" bldLvl="0" animBg="1"/>
      <p:bldP spid="21" grpId="0"/>
      <p:bldP spid="22" grpId="0"/>
      <p:bldP spid="75" grpId="0" bldLvl="0" animBg="1"/>
      <p:bldP spid="80" grpId="0" bldLvl="0" animBg="1"/>
      <p:bldP spid="81" grpId="0"/>
      <p:bldP spid="98" grpId="0" bldLvl="0" animBg="1"/>
      <p:bldP spid="99" grpId="0"/>
      <p:bldP spid="100" grpId="0" bldLvl="0" animBg="1"/>
      <p:bldP spid="101" grpId="0"/>
      <p:bldP spid="102" grpId="0" bldLvl="0" animBg="1"/>
      <p:bldP spid="103" grpId="0"/>
      <p:bldP spid="104" grpId="0" bldLvl="0" animBg="1"/>
      <p:bldP spid="105" grpId="0"/>
      <p:bldP spid="106" grpId="0" bldLvl="0" animBg="1"/>
      <p:bldP spid="107" grpId="0"/>
      <p:bldP spid="108" grpId="0" bldLvl="0" animBg="1"/>
      <p:bldP spid="109" grpId="0"/>
      <p:bldP spid="110" grpId="0" bldLvl="0" animBg="1"/>
      <p:bldP spid="111" grpId="0"/>
      <p:bldP spid="112" grpId="0" bldLvl="0" animBg="1"/>
      <p:bldP spid="1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OTHERS"/>
  <p:tag name="ID" val="5535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OTHERS"/>
  <p:tag name="ID" val="553512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</TotalTime>
  <Words>1754</Words>
  <Application>Microsoft Office PowerPoint</Application>
  <PresentationFormat>宽屏</PresentationFormat>
  <Paragraphs>277</Paragraphs>
  <Slides>29</Slides>
  <Notes>26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29</vt:i4>
      </vt:variant>
    </vt:vector>
  </HeadingPairs>
  <TitlesOfParts>
    <vt:vector size="48" baseType="lpstr">
      <vt:lpstr>Adobe 黑体 Std R</vt:lpstr>
      <vt:lpstr>Fira Sans OT</vt:lpstr>
      <vt:lpstr>Fira Sans OT Light</vt:lpstr>
      <vt:lpstr>Open Sans</vt:lpstr>
      <vt:lpstr>Open Sans Light</vt:lpstr>
      <vt:lpstr>Work Sans</vt:lpstr>
      <vt:lpstr>等线</vt:lpstr>
      <vt:lpstr>等线 Light</vt:lpstr>
      <vt:lpstr>方正黑体简体</vt:lpstr>
      <vt:lpstr>思源黑体 CN Medium</vt:lpstr>
      <vt:lpstr>思源黑体 CN Normal</vt:lpstr>
      <vt:lpstr>宋体</vt:lpstr>
      <vt:lpstr>微软雅黑</vt:lpstr>
      <vt:lpstr>Arial</vt:lpstr>
      <vt:lpstr>Calibri</vt:lpstr>
      <vt:lpstr>Times New Roman</vt:lpstr>
      <vt:lpstr>Tunga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MLOONG</dc:creator>
  <cp:lastModifiedBy>Administrator</cp:lastModifiedBy>
  <cp:revision>92</cp:revision>
  <dcterms:created xsi:type="dcterms:W3CDTF">2019-04-01T08:23:00Z</dcterms:created>
  <dcterms:modified xsi:type="dcterms:W3CDTF">2021-04-13T07:24:12Z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2052-10.1.0.7698</vt:lpwstr>
  </property>
</Properties>
</file>